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3" d="100"/>
          <a:sy n="93" d="100"/>
        </p:scale>
        <p:origin x="25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8DB0E3-0213-4F52-9AB6-1AD1BB4B26B3}" type="datetimeFigureOut">
              <a:rPr lang="en-IN" smtClean="0"/>
              <a:t>22-05-2022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1421323548"/>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48DB0E3-0213-4F52-9AB6-1AD1BB4B26B3}" type="datetimeFigureOut">
              <a:rPr lang="en-IN" smtClean="0"/>
              <a:t>22-05-2022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1382712053"/>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48DB0E3-0213-4F52-9AB6-1AD1BB4B26B3}" type="datetimeFigureOut">
              <a:rPr lang="en-IN" smtClean="0"/>
              <a:t>22-05-2022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5E2576F-650D-48CE-90C8-F22C4F92220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99151254"/>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048DB0E3-0213-4F52-9AB6-1AD1BB4B26B3}" type="datetimeFigureOut">
              <a:rPr lang="en-IN" smtClean="0"/>
              <a:t>22-05-2022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2661250028"/>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048DB0E3-0213-4F52-9AB6-1AD1BB4B26B3}" type="datetimeFigureOut">
              <a:rPr lang="en-IN" smtClean="0"/>
              <a:t>22-05-2022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2576F-650D-48CE-90C8-F22C4F92220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55778004"/>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048DB0E3-0213-4F52-9AB6-1AD1BB4B26B3}" type="datetimeFigureOut">
              <a:rPr lang="en-IN" smtClean="0"/>
              <a:t>22-05-2022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212523958"/>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48DB0E3-0213-4F52-9AB6-1AD1BB4B26B3}" type="datetimeFigureOut">
              <a:rPr lang="en-IN" smtClean="0"/>
              <a:t>22-05-2022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1074746297"/>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48DB0E3-0213-4F52-9AB6-1AD1BB4B26B3}" type="datetimeFigureOut">
              <a:rPr lang="en-IN" smtClean="0"/>
              <a:t>22-05-2022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4158200111"/>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48DB0E3-0213-4F52-9AB6-1AD1BB4B26B3}" type="datetimeFigureOut">
              <a:rPr lang="en-IN" smtClean="0"/>
              <a:t>22-05-2022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4184758272"/>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48DB0E3-0213-4F52-9AB6-1AD1BB4B26B3}" type="datetimeFigureOut">
              <a:rPr lang="en-IN" smtClean="0"/>
              <a:t>22-05-2022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3359424481"/>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48DB0E3-0213-4F52-9AB6-1AD1BB4B26B3}" type="datetimeFigureOut">
              <a:rPr lang="en-IN" smtClean="0"/>
              <a:t>22-05-2022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4121859052"/>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48DB0E3-0213-4F52-9AB6-1AD1BB4B26B3}" type="datetimeFigureOut">
              <a:rPr lang="en-IN" smtClean="0"/>
              <a:t>22-05-2022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2019242008"/>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48DB0E3-0213-4F52-9AB6-1AD1BB4B26B3}" type="datetimeFigureOut">
              <a:rPr lang="en-IN" smtClean="0"/>
              <a:t>22-05-2022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978242117"/>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8DB0E3-0213-4F52-9AB6-1AD1BB4B26B3}" type="datetimeFigureOut">
              <a:rPr lang="en-IN" smtClean="0"/>
              <a:t>22-05-2022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1963669887"/>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48DB0E3-0213-4F52-9AB6-1AD1BB4B26B3}" type="datetimeFigureOut">
              <a:rPr lang="en-IN" smtClean="0"/>
              <a:t>22-05-2022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3910158772"/>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48DB0E3-0213-4F52-9AB6-1AD1BB4B26B3}" type="datetimeFigureOut">
              <a:rPr lang="en-IN" smtClean="0"/>
              <a:t>22-05-2022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2576F-650D-48CE-90C8-F22C4F92220B}" type="slidenum">
              <a:rPr lang="en-IN" smtClean="0"/>
              <a:t>‹#›</a:t>
            </a:fld>
            <a:endParaRPr lang="en-IN"/>
          </a:p>
        </p:txBody>
      </p:sp>
    </p:spTree>
    <p:extLst>
      <p:ext uri="{BB962C8B-B14F-4D97-AF65-F5344CB8AC3E}">
        <p14:creationId xmlns:p14="http://schemas.microsoft.com/office/powerpoint/2010/main" val="1415188887"/>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48DB0E3-0213-4F52-9AB6-1AD1BB4B26B3}" type="datetimeFigureOut">
              <a:rPr lang="en-IN" smtClean="0"/>
              <a:t>22-05-2022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5E2576F-650D-48CE-90C8-F22C4F92220B}" type="slidenum">
              <a:rPr lang="en-IN" smtClean="0"/>
              <a:t>‹#›</a:t>
            </a:fld>
            <a:endParaRPr lang="en-IN"/>
          </a:p>
        </p:txBody>
      </p:sp>
    </p:spTree>
    <p:extLst>
      <p:ext uri="{BB962C8B-B14F-4D97-AF65-F5344CB8AC3E}">
        <p14:creationId xmlns:p14="http://schemas.microsoft.com/office/powerpoint/2010/main" val="16117860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c/CodeWithHarry/videos" TargetMode="External"/><Relationship Id="rId2" Type="http://schemas.openxmlformats.org/officeDocument/2006/relationships/hyperlink" Target="https://github.com/topics/session-hijackin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85559" y="751703"/>
            <a:ext cx="8915399" cy="2262781"/>
          </a:xfrm>
        </p:spPr>
        <p:txBody>
          <a:bodyPr/>
          <a:lstStyle/>
          <a:p>
            <a:pPr algn="ctr"/>
            <a:r>
              <a:rPr lang="en-GB" dirty="0" smtClean="0"/>
              <a:t>Infinity Services</a:t>
            </a:r>
            <a:endParaRPr lang="en-IN" dirty="0"/>
          </a:p>
        </p:txBody>
      </p:sp>
      <p:sp>
        <p:nvSpPr>
          <p:cNvPr id="3" name="Subtitle 2"/>
          <p:cNvSpPr>
            <a:spLocks noGrp="1"/>
          </p:cNvSpPr>
          <p:nvPr>
            <p:ph type="subTitle" idx="1"/>
          </p:nvPr>
        </p:nvSpPr>
        <p:spPr/>
        <p:txBody>
          <a:bodyPr>
            <a:normAutofit lnSpcReduction="10000"/>
          </a:bodyPr>
          <a:lstStyle/>
          <a:p>
            <a:r>
              <a:rPr lang="en-GB" dirty="0" smtClean="0"/>
              <a:t>By</a:t>
            </a:r>
          </a:p>
          <a:p>
            <a:r>
              <a:rPr lang="en-GB" dirty="0" smtClean="0"/>
              <a:t>Gohil Kushal and </a:t>
            </a:r>
          </a:p>
          <a:p>
            <a:r>
              <a:rPr lang="en-GB" dirty="0" err="1" smtClean="0"/>
              <a:t>Aanand</a:t>
            </a:r>
            <a:r>
              <a:rPr lang="en-GB" dirty="0" smtClean="0"/>
              <a:t> Varun</a:t>
            </a:r>
            <a:endParaRPr lang="en-IN" dirty="0"/>
          </a:p>
        </p:txBody>
      </p:sp>
    </p:spTree>
    <p:extLst>
      <p:ext uri="{BB962C8B-B14F-4D97-AF65-F5344CB8AC3E}">
        <p14:creationId xmlns:p14="http://schemas.microsoft.com/office/powerpoint/2010/main" val="3530961623"/>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FEASIBILITY STUDY</a:t>
            </a:r>
            <a:endParaRPr lang="en-IN" dirty="0"/>
          </a:p>
        </p:txBody>
      </p:sp>
      <p:sp>
        <p:nvSpPr>
          <p:cNvPr id="3" name="Content Placeholder 2"/>
          <p:cNvSpPr>
            <a:spLocks noGrp="1"/>
          </p:cNvSpPr>
          <p:nvPr>
            <p:ph idx="1"/>
          </p:nvPr>
        </p:nvSpPr>
        <p:spPr/>
        <p:txBody>
          <a:bodyPr>
            <a:normAutofit/>
          </a:bodyPr>
          <a:lstStyle/>
          <a:p>
            <a:r>
              <a:rPr lang="en-IN" u="sng" dirty="0"/>
              <a:t>TECHNICAL FEASIBILITY</a:t>
            </a:r>
            <a:r>
              <a:rPr lang="en-IN" u="sng" dirty="0" smtClean="0"/>
              <a:t>:</a:t>
            </a:r>
          </a:p>
          <a:p>
            <a:pPr marL="0" indent="0">
              <a:buNone/>
            </a:pPr>
            <a:endParaRPr lang="en-IN" dirty="0"/>
          </a:p>
          <a:p>
            <a:pPr marL="0" indent="0">
              <a:buNone/>
            </a:pPr>
            <a:r>
              <a:rPr lang="en-IN" dirty="0" smtClean="0"/>
              <a:t>The </a:t>
            </a:r>
            <a:r>
              <a:rPr lang="en-IN" dirty="0"/>
              <a:t>technical aspect is the most important part of the system </a:t>
            </a:r>
            <a:r>
              <a:rPr lang="en-IN" dirty="0" smtClean="0"/>
              <a:t>development. As </a:t>
            </a:r>
            <a:r>
              <a:rPr lang="en-IN" dirty="0"/>
              <a:t>the system is web-based. HTML, CSS, JavaScript is used to develop the interface </a:t>
            </a:r>
            <a:r>
              <a:rPr lang="en-IN" dirty="0" smtClean="0"/>
              <a:t>and PHP </a:t>
            </a:r>
            <a:r>
              <a:rPr lang="en-IN" dirty="0"/>
              <a:t>for the functions with the database. For the database aspect, MySQL will </a:t>
            </a:r>
            <a:r>
              <a:rPr lang="en-IN" dirty="0" smtClean="0"/>
              <a:t>be used </a:t>
            </a:r>
            <a:r>
              <a:rPr lang="en-IN" dirty="0"/>
              <a:t>which will link the system interface with the data </a:t>
            </a:r>
            <a:r>
              <a:rPr lang="en-IN" dirty="0" smtClean="0"/>
              <a:t>storage. The </a:t>
            </a:r>
            <a:r>
              <a:rPr lang="en-IN" dirty="0"/>
              <a:t>exposure gained in the ‘business system development’ subject </a:t>
            </a:r>
            <a:r>
              <a:rPr lang="en-IN" dirty="0" smtClean="0"/>
              <a:t>through the </a:t>
            </a:r>
            <a:r>
              <a:rPr lang="en-IN" dirty="0"/>
              <a:t>course curriculum has given us the credibility to develop the program as specified. Moreover, online tutorials on system development are also vastly available </a:t>
            </a:r>
            <a:r>
              <a:rPr lang="en-IN" dirty="0" smtClean="0"/>
              <a:t>on the </a:t>
            </a:r>
            <a:r>
              <a:rPr lang="en-IN" dirty="0"/>
              <a:t>internet which will help us in the development stage.</a:t>
            </a:r>
          </a:p>
        </p:txBody>
      </p:sp>
    </p:spTree>
    <p:extLst>
      <p:ext uri="{BB962C8B-B14F-4D97-AF65-F5344CB8AC3E}">
        <p14:creationId xmlns:p14="http://schemas.microsoft.com/office/powerpoint/2010/main" val="3118177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FEASIBILITY STUDY</a:t>
            </a:r>
            <a:endParaRPr lang="en-IN" dirty="0"/>
          </a:p>
        </p:txBody>
      </p:sp>
      <p:sp>
        <p:nvSpPr>
          <p:cNvPr id="3" name="Content Placeholder 2"/>
          <p:cNvSpPr>
            <a:spLocks noGrp="1"/>
          </p:cNvSpPr>
          <p:nvPr>
            <p:ph idx="1"/>
          </p:nvPr>
        </p:nvSpPr>
        <p:spPr/>
        <p:txBody>
          <a:bodyPr>
            <a:normAutofit fontScale="77500" lnSpcReduction="20000"/>
          </a:bodyPr>
          <a:lstStyle/>
          <a:p>
            <a:r>
              <a:rPr lang="en-IN" u="sng" dirty="0"/>
              <a:t>ECONOMICAL FEASIBILITY</a:t>
            </a:r>
            <a:r>
              <a:rPr lang="en-IN" u="sng" dirty="0" smtClean="0"/>
              <a:t>:</a:t>
            </a:r>
          </a:p>
          <a:p>
            <a:pPr marL="0" indent="0">
              <a:buNone/>
            </a:pPr>
            <a:endParaRPr lang="en-IN" dirty="0"/>
          </a:p>
          <a:p>
            <a:pPr marL="0" indent="0">
              <a:buNone/>
            </a:pPr>
            <a:r>
              <a:rPr lang="en-IN" dirty="0" smtClean="0"/>
              <a:t>Basic </a:t>
            </a:r>
            <a:r>
              <a:rPr lang="en-IN" dirty="0"/>
              <a:t>analysis has been done in investigating the economical </a:t>
            </a:r>
            <a:r>
              <a:rPr lang="en-IN" dirty="0" smtClean="0"/>
              <a:t>feasibilities of </a:t>
            </a:r>
            <a:r>
              <a:rPr lang="en-IN" dirty="0"/>
              <a:t>the project. the financial analysis demonstrates that the new system </a:t>
            </a:r>
            <a:r>
              <a:rPr lang="en-IN" dirty="0" smtClean="0"/>
              <a:t>will reveal </a:t>
            </a:r>
            <a:r>
              <a:rPr lang="en-IN" dirty="0"/>
              <a:t>positive economic feasibility. In terms of software design and </a:t>
            </a:r>
            <a:r>
              <a:rPr lang="en-IN" dirty="0" smtClean="0"/>
              <a:t>license, It </a:t>
            </a:r>
            <a:r>
              <a:rPr lang="en-IN" dirty="0"/>
              <a:t>can be found the open-source on the internet thus, the owner does not need </a:t>
            </a:r>
            <a:r>
              <a:rPr lang="en-IN" dirty="0" smtClean="0"/>
              <a:t>to purchase </a:t>
            </a:r>
            <a:r>
              <a:rPr lang="en-IN" dirty="0"/>
              <a:t>the software from the vendor. The new system will be </a:t>
            </a:r>
            <a:r>
              <a:rPr lang="en-IN" dirty="0" smtClean="0"/>
              <a:t>requiring extra </a:t>
            </a:r>
            <a:r>
              <a:rPr lang="en-IN" dirty="0"/>
              <a:t>cost on the hardware implementation part. In terms of special staff </a:t>
            </a:r>
            <a:r>
              <a:rPr lang="en-IN" dirty="0" smtClean="0"/>
              <a:t>training, the </a:t>
            </a:r>
            <a:r>
              <a:rPr lang="en-IN" dirty="0"/>
              <a:t>new system will not need any extra cost. Normally, the newly developed system </a:t>
            </a:r>
            <a:r>
              <a:rPr lang="en-IN" dirty="0" smtClean="0"/>
              <a:t>will need </a:t>
            </a:r>
            <a:r>
              <a:rPr lang="en-IN" dirty="0"/>
              <a:t>special training for the user, however in this case the system handling part is very easy and eliminate the need for training. Besides, a friendly </a:t>
            </a:r>
            <a:r>
              <a:rPr lang="en-IN" dirty="0" smtClean="0"/>
              <a:t>interface makes </a:t>
            </a:r>
            <a:r>
              <a:rPr lang="en-IN" dirty="0"/>
              <a:t>staff work with less stress</a:t>
            </a:r>
            <a:r>
              <a:rPr lang="en-IN" dirty="0" smtClean="0"/>
              <a:t>.</a:t>
            </a:r>
          </a:p>
          <a:p>
            <a:pPr marL="0" indent="0">
              <a:buNone/>
            </a:pPr>
            <a:endParaRPr lang="en-IN" dirty="0"/>
          </a:p>
          <a:p>
            <a:pPr marL="0" indent="0">
              <a:buNone/>
            </a:pPr>
            <a:r>
              <a:rPr lang="en-IN" u="sng" dirty="0" smtClean="0"/>
              <a:t>OPERATIONAL </a:t>
            </a:r>
            <a:r>
              <a:rPr lang="en-IN" u="sng" dirty="0"/>
              <a:t>FEASIBILITY:</a:t>
            </a:r>
            <a:endParaRPr lang="en-IN" dirty="0"/>
          </a:p>
          <a:p>
            <a:pPr marL="0" indent="0">
              <a:buNone/>
            </a:pPr>
            <a:endParaRPr lang="en-IN" dirty="0"/>
          </a:p>
          <a:p>
            <a:pPr marL="0" indent="0">
              <a:buNone/>
            </a:pPr>
            <a:r>
              <a:rPr lang="en-IN" dirty="0" smtClean="0"/>
              <a:t>The </a:t>
            </a:r>
            <a:r>
              <a:rPr lang="en-IN" dirty="0"/>
              <a:t>risk of familiarity with the application is medium because the </a:t>
            </a:r>
            <a:r>
              <a:rPr lang="en-IN" dirty="0" smtClean="0"/>
              <a:t>users/staff never </a:t>
            </a:r>
            <a:r>
              <a:rPr lang="en-IN" dirty="0"/>
              <a:t>used to computerized system. thus, there is a need for a brief </a:t>
            </a:r>
            <a:r>
              <a:rPr lang="en-IN" dirty="0" smtClean="0"/>
              <a:t>introduction on </a:t>
            </a:r>
            <a:r>
              <a:rPr lang="en-IN" dirty="0"/>
              <a:t>handing the system to implement the system. Besides, as most </a:t>
            </a:r>
            <a:r>
              <a:rPr lang="en-IN" dirty="0" smtClean="0"/>
              <a:t>of the </a:t>
            </a:r>
            <a:r>
              <a:rPr lang="en-IN" dirty="0"/>
              <a:t>staffs in the store are not </a:t>
            </a:r>
            <a:r>
              <a:rPr lang="en-IN" dirty="0" smtClean="0"/>
              <a:t>IT </a:t>
            </a:r>
            <a:r>
              <a:rPr lang="en-IN" dirty="0"/>
              <a:t>literate.</a:t>
            </a:r>
          </a:p>
        </p:txBody>
      </p:sp>
    </p:spTree>
    <p:extLst>
      <p:ext uri="{BB962C8B-B14F-4D97-AF65-F5344CB8AC3E}">
        <p14:creationId xmlns:p14="http://schemas.microsoft.com/office/powerpoint/2010/main" val="10913289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FACT FINDING TECHNIQUE</a:t>
            </a:r>
            <a:endParaRPr lang="en-IN" dirty="0"/>
          </a:p>
        </p:txBody>
      </p:sp>
      <p:sp>
        <p:nvSpPr>
          <p:cNvPr id="3" name="Content Placeholder 2"/>
          <p:cNvSpPr>
            <a:spLocks noGrp="1"/>
          </p:cNvSpPr>
          <p:nvPr>
            <p:ph idx="1"/>
          </p:nvPr>
        </p:nvSpPr>
        <p:spPr/>
        <p:txBody>
          <a:bodyPr>
            <a:normAutofit fontScale="92500" lnSpcReduction="20000"/>
          </a:bodyPr>
          <a:lstStyle/>
          <a:p>
            <a:r>
              <a:rPr lang="en-IN" u="sng" dirty="0"/>
              <a:t>QUESTIONARIES:</a:t>
            </a:r>
            <a:endParaRPr lang="en-IN" dirty="0"/>
          </a:p>
          <a:p>
            <a:pPr marL="0" indent="0">
              <a:buNone/>
            </a:pPr>
            <a:endParaRPr lang="en-IN" dirty="0"/>
          </a:p>
          <a:p>
            <a:pPr marL="0" indent="0">
              <a:buNone/>
            </a:pPr>
            <a:r>
              <a:rPr lang="en-IN" dirty="0"/>
              <a:t>We have to design a questionnaire and provided them to the general public asking questions related to problems in their routine life when they get stuck into a situation like where they want the service by plumbing cleaner and any other services. </a:t>
            </a:r>
            <a:r>
              <a:rPr lang="en-IN" dirty="0" smtClean="0"/>
              <a:t>Based </a:t>
            </a:r>
            <a:r>
              <a:rPr lang="en-IN" dirty="0"/>
              <a:t>on this question we design the objective and the boundary of the system</a:t>
            </a:r>
          </a:p>
          <a:p>
            <a:pPr marL="0" indent="0">
              <a:buNone/>
            </a:pPr>
            <a:endParaRPr lang="en-IN" dirty="0"/>
          </a:p>
          <a:p>
            <a:r>
              <a:rPr lang="en-IN" u="sng" dirty="0"/>
              <a:t>GROUND-LEVEL ANALYSIS:</a:t>
            </a:r>
            <a:endParaRPr lang="en-IN" dirty="0"/>
          </a:p>
          <a:p>
            <a:pPr marL="0" indent="0">
              <a:buNone/>
            </a:pPr>
            <a:r>
              <a:rPr lang="en-IN" dirty="0"/>
              <a:t> </a:t>
            </a:r>
          </a:p>
          <a:p>
            <a:pPr marL="0" indent="0">
              <a:buNone/>
            </a:pPr>
            <a:r>
              <a:rPr lang="en-IN" dirty="0"/>
              <a:t>The application also target the social criteria of service provider depending upon another one service provider that means to say a business to business communication, for that we provide a ground analysis in our own company when the company won Outsourcing services for our IT infrastructure we go to the IT service providers this makes us acknowledge about how dependency work in a business level</a:t>
            </a:r>
          </a:p>
        </p:txBody>
      </p:sp>
    </p:spTree>
    <p:extLst>
      <p:ext uri="{BB962C8B-B14F-4D97-AF65-F5344CB8AC3E}">
        <p14:creationId xmlns:p14="http://schemas.microsoft.com/office/powerpoint/2010/main" val="269270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SOFTWARE AND HARDWARE REQUIREMENT</a:t>
            </a:r>
            <a:endParaRPr lang="en-IN" dirty="0"/>
          </a:p>
        </p:txBody>
      </p:sp>
      <p:sp>
        <p:nvSpPr>
          <p:cNvPr id="3" name="Content Placeholder 2"/>
          <p:cNvSpPr>
            <a:spLocks noGrp="1"/>
          </p:cNvSpPr>
          <p:nvPr>
            <p:ph idx="1"/>
          </p:nvPr>
        </p:nvSpPr>
        <p:spPr/>
        <p:txBody>
          <a:bodyPr/>
          <a:lstStyle/>
          <a:p>
            <a:r>
              <a:rPr lang="en-GB" dirty="0" smtClean="0"/>
              <a:t>Processor:- Intel Pentium+</a:t>
            </a:r>
          </a:p>
          <a:p>
            <a:r>
              <a:rPr lang="en-GB" dirty="0" smtClean="0"/>
              <a:t>RAM:- 2GB+</a:t>
            </a:r>
          </a:p>
          <a:p>
            <a:r>
              <a:rPr lang="en-GB" dirty="0" smtClean="0"/>
              <a:t>Hard Disk:- 10GB+</a:t>
            </a:r>
          </a:p>
          <a:p>
            <a:r>
              <a:rPr lang="en-GB" dirty="0" smtClean="0"/>
              <a:t>Operating System:- </a:t>
            </a:r>
            <a:r>
              <a:rPr lang="en-IN" dirty="0"/>
              <a:t>Windows, Mac, Linux, UNIX, Raspberry Pi, </a:t>
            </a:r>
            <a:r>
              <a:rPr lang="en-IN" dirty="0" err="1" smtClean="0"/>
              <a:t>Etc</a:t>
            </a:r>
            <a:endParaRPr lang="en-IN" dirty="0" smtClean="0"/>
          </a:p>
          <a:p>
            <a:r>
              <a:rPr lang="en-GB" dirty="0" smtClean="0"/>
              <a:t>Front-End Tech used:- </a:t>
            </a:r>
            <a:r>
              <a:rPr lang="en-IN" dirty="0"/>
              <a:t>HTML, CSS, JavaScript </a:t>
            </a:r>
          </a:p>
          <a:p>
            <a:r>
              <a:rPr lang="en-GB" dirty="0" smtClean="0"/>
              <a:t>Back-End Tech used:- PHP , MySQL</a:t>
            </a:r>
            <a:endParaRPr lang="en-IN" dirty="0"/>
          </a:p>
        </p:txBody>
      </p:sp>
    </p:spTree>
    <p:extLst>
      <p:ext uri="{BB962C8B-B14F-4D97-AF65-F5344CB8AC3E}">
        <p14:creationId xmlns:p14="http://schemas.microsoft.com/office/powerpoint/2010/main" val="12317311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ERD</a:t>
            </a:r>
            <a:endParaRPr lang="en-IN" dirty="0"/>
          </a:p>
        </p:txBody>
      </p:sp>
      <p:pic>
        <p:nvPicPr>
          <p:cNvPr id="4" name="Picture 3" descr="erd.png"/>
          <p:cNvPicPr/>
          <p:nvPr/>
        </p:nvPicPr>
        <p:blipFill>
          <a:blip r:embed="rId2"/>
          <a:stretch>
            <a:fillRect/>
          </a:stretch>
        </p:blipFill>
        <p:spPr>
          <a:xfrm>
            <a:off x="2496065" y="1285103"/>
            <a:ext cx="9234616" cy="5326739"/>
          </a:xfrm>
          <a:prstGeom prst="rect">
            <a:avLst/>
          </a:prstGeom>
        </p:spPr>
      </p:pic>
    </p:spTree>
    <p:extLst>
      <p:ext uri="{BB962C8B-B14F-4D97-AF65-F5344CB8AC3E}">
        <p14:creationId xmlns:p14="http://schemas.microsoft.com/office/powerpoint/2010/main" val="3563493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DFD LEVEL - 0</a:t>
            </a:r>
            <a:endParaRPr lang="en-IN" dirty="0"/>
          </a:p>
        </p:txBody>
      </p:sp>
      <p:pic>
        <p:nvPicPr>
          <p:cNvPr id="4" name="Picture 3" descr="DFD-L0.png"/>
          <p:cNvPicPr/>
          <p:nvPr/>
        </p:nvPicPr>
        <p:blipFill>
          <a:blip r:embed="rId2"/>
          <a:stretch>
            <a:fillRect/>
          </a:stretch>
        </p:blipFill>
        <p:spPr>
          <a:xfrm>
            <a:off x="3341609" y="1598345"/>
            <a:ext cx="8163003" cy="5143587"/>
          </a:xfrm>
          <a:prstGeom prst="rect">
            <a:avLst/>
          </a:prstGeom>
        </p:spPr>
      </p:pic>
    </p:spTree>
    <p:extLst>
      <p:ext uri="{BB962C8B-B14F-4D97-AF65-F5344CB8AC3E}">
        <p14:creationId xmlns:p14="http://schemas.microsoft.com/office/powerpoint/2010/main" val="24874254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DFD LEVEL - 1</a:t>
            </a:r>
            <a:endParaRPr lang="en-IN" dirty="0"/>
          </a:p>
        </p:txBody>
      </p:sp>
      <p:pic>
        <p:nvPicPr>
          <p:cNvPr id="4" name="Picture 3" descr="DFD-L1.png"/>
          <p:cNvPicPr/>
          <p:nvPr/>
        </p:nvPicPr>
        <p:blipFill>
          <a:blip r:embed="rId2"/>
          <a:stretch>
            <a:fillRect/>
          </a:stretch>
        </p:blipFill>
        <p:spPr>
          <a:xfrm>
            <a:off x="2660822" y="1754659"/>
            <a:ext cx="9350328" cy="4909753"/>
          </a:xfrm>
          <a:prstGeom prst="rect">
            <a:avLst/>
          </a:prstGeom>
        </p:spPr>
      </p:pic>
    </p:spTree>
    <p:extLst>
      <p:ext uri="{BB962C8B-B14F-4D97-AF65-F5344CB8AC3E}">
        <p14:creationId xmlns:p14="http://schemas.microsoft.com/office/powerpoint/2010/main" val="38746220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DFD LEVEL - 2</a:t>
            </a:r>
            <a:endParaRPr lang="en-IN" dirty="0"/>
          </a:p>
        </p:txBody>
      </p:sp>
      <p:pic>
        <p:nvPicPr>
          <p:cNvPr id="5" name="Picture 4" descr="DFD-L2.png"/>
          <p:cNvPicPr/>
          <p:nvPr/>
        </p:nvPicPr>
        <p:blipFill>
          <a:blip r:embed="rId2"/>
          <a:stretch>
            <a:fillRect/>
          </a:stretch>
        </p:blipFill>
        <p:spPr>
          <a:xfrm>
            <a:off x="2792626" y="1672281"/>
            <a:ext cx="9185190" cy="4934465"/>
          </a:xfrm>
          <a:prstGeom prst="rect">
            <a:avLst/>
          </a:prstGeom>
        </p:spPr>
      </p:pic>
    </p:spTree>
    <p:extLst>
      <p:ext uri="{BB962C8B-B14F-4D97-AF65-F5344CB8AC3E}">
        <p14:creationId xmlns:p14="http://schemas.microsoft.com/office/powerpoint/2010/main" val="222457309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UML CLASS DIAGRAM</a:t>
            </a:r>
            <a:endParaRPr lang="en-IN" dirty="0"/>
          </a:p>
        </p:txBody>
      </p:sp>
      <p:pic>
        <p:nvPicPr>
          <p:cNvPr id="4" name="Picture 3" descr="UML_class_diagram_"/>
          <p:cNvPicPr/>
          <p:nvPr/>
        </p:nvPicPr>
        <p:blipFill>
          <a:blip r:embed="rId2"/>
          <a:srcRect/>
          <a:stretch>
            <a:fillRect/>
          </a:stretch>
        </p:blipFill>
        <p:spPr bwMode="auto">
          <a:xfrm>
            <a:off x="1853514" y="1359244"/>
            <a:ext cx="10134499" cy="5313406"/>
          </a:xfrm>
          <a:prstGeom prst="rect">
            <a:avLst/>
          </a:prstGeom>
          <a:noFill/>
          <a:ln w="9525">
            <a:noFill/>
            <a:miter lim="800000"/>
            <a:headEnd/>
            <a:tailEnd/>
          </a:ln>
        </p:spPr>
      </p:pic>
    </p:spTree>
    <p:extLst>
      <p:ext uri="{BB962C8B-B14F-4D97-AF65-F5344CB8AC3E}">
        <p14:creationId xmlns:p14="http://schemas.microsoft.com/office/powerpoint/2010/main" val="192612641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UML OBJECT DIAGRAM</a:t>
            </a:r>
            <a:endParaRPr lang="en-IN" dirty="0"/>
          </a:p>
        </p:txBody>
      </p:sp>
      <p:pic>
        <p:nvPicPr>
          <p:cNvPr id="4" name="Picture 3" descr="UML_object_diagram_.png"/>
          <p:cNvPicPr/>
          <p:nvPr/>
        </p:nvPicPr>
        <p:blipFill>
          <a:blip r:embed="rId2"/>
          <a:stretch>
            <a:fillRect/>
          </a:stretch>
        </p:blipFill>
        <p:spPr>
          <a:xfrm>
            <a:off x="2232455" y="1787611"/>
            <a:ext cx="9885074" cy="4975654"/>
          </a:xfrm>
          <a:prstGeom prst="rect">
            <a:avLst/>
          </a:prstGeom>
        </p:spPr>
      </p:pic>
    </p:spTree>
    <p:extLst>
      <p:ext uri="{BB962C8B-B14F-4D97-AF65-F5344CB8AC3E}">
        <p14:creationId xmlns:p14="http://schemas.microsoft.com/office/powerpoint/2010/main" val="185127017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INDEX</a:t>
            </a:r>
            <a:endParaRPr lang="en-IN" dirty="0"/>
          </a:p>
        </p:txBody>
      </p:sp>
      <p:sp>
        <p:nvSpPr>
          <p:cNvPr id="3" name="Content Placeholder 2"/>
          <p:cNvSpPr>
            <a:spLocks noGrp="1"/>
          </p:cNvSpPr>
          <p:nvPr>
            <p:ph idx="1"/>
          </p:nvPr>
        </p:nvSpPr>
        <p:spPr/>
        <p:txBody>
          <a:bodyPr/>
          <a:lstStyle/>
          <a:p>
            <a:r>
              <a:rPr lang="en-GB" dirty="0" smtClean="0"/>
              <a:t>Introduction</a:t>
            </a:r>
          </a:p>
          <a:p>
            <a:r>
              <a:rPr lang="en-IN" dirty="0"/>
              <a:t>System Analysis </a:t>
            </a:r>
            <a:endParaRPr lang="en-IN" dirty="0" smtClean="0"/>
          </a:p>
          <a:p>
            <a:r>
              <a:rPr lang="en-IN" dirty="0"/>
              <a:t>Implementation Details</a:t>
            </a:r>
          </a:p>
          <a:p>
            <a:r>
              <a:rPr lang="en-IN" dirty="0"/>
              <a:t>System </a:t>
            </a:r>
            <a:r>
              <a:rPr lang="en-IN" dirty="0" smtClean="0"/>
              <a:t>Design</a:t>
            </a:r>
          </a:p>
          <a:p>
            <a:r>
              <a:rPr lang="en-IN" dirty="0"/>
              <a:t>Output &amp; Reports Testing </a:t>
            </a:r>
          </a:p>
          <a:p>
            <a:r>
              <a:rPr lang="en-IN" dirty="0"/>
              <a:t>Conclusion and </a:t>
            </a:r>
            <a:r>
              <a:rPr lang="en-IN" dirty="0" smtClean="0"/>
              <a:t>Recommendations</a:t>
            </a:r>
          </a:p>
          <a:p>
            <a:r>
              <a:rPr lang="en-IN" dirty="0"/>
              <a:t>Future </a:t>
            </a:r>
            <a:r>
              <a:rPr lang="en-IN" dirty="0" smtClean="0"/>
              <a:t>Scope</a:t>
            </a:r>
          </a:p>
          <a:p>
            <a:r>
              <a:rPr lang="en-IN" dirty="0"/>
              <a:t>Bibliography and References </a:t>
            </a:r>
          </a:p>
        </p:txBody>
      </p:sp>
    </p:spTree>
    <p:extLst>
      <p:ext uri="{BB962C8B-B14F-4D97-AF65-F5344CB8AC3E}">
        <p14:creationId xmlns:p14="http://schemas.microsoft.com/office/powerpoint/2010/main" val="2934524651"/>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smtClean="0"/>
              <a:t>UML USE CASE DIAGRAM</a:t>
            </a:r>
            <a:endParaRPr lang="en-IN" dirty="0"/>
          </a:p>
        </p:txBody>
      </p:sp>
      <p:pic>
        <p:nvPicPr>
          <p:cNvPr id="3074" name="Picture 2" descr="UML_UseCase_diagram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461" y="49771"/>
            <a:ext cx="4252099" cy="673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2993213"/>
      </p:ext>
    </p:extLst>
  </p:cSld>
  <p:clrMapOvr>
    <a:masterClrMapping/>
  </p:clrMapOvr>
  <p:transition spd="slow">
    <p:wheel spokes="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UML SEQUENCE DIAGRAM</a:t>
            </a:r>
            <a:endParaRPr lang="en-IN" dirty="0"/>
          </a:p>
        </p:txBody>
      </p:sp>
      <p:pic>
        <p:nvPicPr>
          <p:cNvPr id="4" name="Picture 3" descr="UML_Sequence_diagram_.png"/>
          <p:cNvPicPr/>
          <p:nvPr/>
        </p:nvPicPr>
        <p:blipFill>
          <a:blip r:embed="rId2"/>
          <a:stretch>
            <a:fillRect/>
          </a:stretch>
        </p:blipFill>
        <p:spPr>
          <a:xfrm>
            <a:off x="3120705" y="1283516"/>
            <a:ext cx="8892329" cy="5423482"/>
          </a:xfrm>
          <a:prstGeom prst="rect">
            <a:avLst/>
          </a:prstGeom>
        </p:spPr>
      </p:pic>
    </p:spTree>
    <p:extLst>
      <p:ext uri="{BB962C8B-B14F-4D97-AF65-F5344CB8AC3E}">
        <p14:creationId xmlns:p14="http://schemas.microsoft.com/office/powerpoint/2010/main" val="133981911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UML ACTIVITY DIAGRAM</a:t>
            </a:r>
            <a:endParaRPr lang="en-IN" dirty="0"/>
          </a:p>
        </p:txBody>
      </p:sp>
      <p:pic>
        <p:nvPicPr>
          <p:cNvPr id="4" name="Picture 3" descr="UML_activity_diagram_.png"/>
          <p:cNvPicPr/>
          <p:nvPr/>
        </p:nvPicPr>
        <p:blipFill>
          <a:blip r:embed="rId2"/>
          <a:stretch>
            <a:fillRect/>
          </a:stretch>
        </p:blipFill>
        <p:spPr>
          <a:xfrm>
            <a:off x="3311611" y="1408671"/>
            <a:ext cx="6276460" cy="5280711"/>
          </a:xfrm>
          <a:prstGeom prst="rect">
            <a:avLst/>
          </a:prstGeom>
        </p:spPr>
      </p:pic>
    </p:spTree>
    <p:extLst>
      <p:ext uri="{BB962C8B-B14F-4D97-AF65-F5344CB8AC3E}">
        <p14:creationId xmlns:p14="http://schemas.microsoft.com/office/powerpoint/2010/main" val="2821239970"/>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smtClean="0"/>
              <a:t>UML STATE CHART DIAGRAM</a:t>
            </a:r>
            <a:endParaRPr lang="en-IN" dirty="0"/>
          </a:p>
        </p:txBody>
      </p:sp>
      <p:pic>
        <p:nvPicPr>
          <p:cNvPr id="4" name="Picture 3" descr="UML_stateChart_diagram_.png"/>
          <p:cNvPicPr/>
          <p:nvPr/>
        </p:nvPicPr>
        <p:blipFill>
          <a:blip r:embed="rId2"/>
          <a:stretch>
            <a:fillRect/>
          </a:stretch>
        </p:blipFill>
        <p:spPr>
          <a:xfrm>
            <a:off x="-1" y="0"/>
            <a:ext cx="4950941" cy="6858000"/>
          </a:xfrm>
          <a:prstGeom prst="rect">
            <a:avLst/>
          </a:prstGeom>
        </p:spPr>
      </p:pic>
    </p:spTree>
    <p:extLst>
      <p:ext uri="{BB962C8B-B14F-4D97-AF65-F5344CB8AC3E}">
        <p14:creationId xmlns:p14="http://schemas.microsoft.com/office/powerpoint/2010/main" val="424454864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UML COMPONENTS DIAGRAM</a:t>
            </a:r>
            <a:endParaRPr lang="en-IN" dirty="0"/>
          </a:p>
        </p:txBody>
      </p:sp>
      <p:pic>
        <p:nvPicPr>
          <p:cNvPr id="4" name="Picture 3" descr="UML_Components_diagram_.png"/>
          <p:cNvPicPr/>
          <p:nvPr/>
        </p:nvPicPr>
        <p:blipFill>
          <a:blip r:embed="rId2"/>
          <a:stretch>
            <a:fillRect/>
          </a:stretch>
        </p:blipFill>
        <p:spPr>
          <a:xfrm>
            <a:off x="2677297" y="1301578"/>
            <a:ext cx="8476735" cy="5482073"/>
          </a:xfrm>
          <a:prstGeom prst="rect">
            <a:avLst/>
          </a:prstGeom>
        </p:spPr>
      </p:pic>
    </p:spTree>
    <p:extLst>
      <p:ext uri="{BB962C8B-B14F-4D97-AF65-F5344CB8AC3E}">
        <p14:creationId xmlns:p14="http://schemas.microsoft.com/office/powerpoint/2010/main" val="41979699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UML COLLABORATION DIAGRAM</a:t>
            </a:r>
            <a:endParaRPr lang="en-IN" dirty="0"/>
          </a:p>
        </p:txBody>
      </p:sp>
      <p:pic>
        <p:nvPicPr>
          <p:cNvPr id="4" name="Picture 3" descr="UML_Collaboration_diagram_.png"/>
          <p:cNvPicPr/>
          <p:nvPr/>
        </p:nvPicPr>
        <p:blipFill>
          <a:blip r:embed="rId2"/>
          <a:stretch>
            <a:fillRect/>
          </a:stretch>
        </p:blipFill>
        <p:spPr>
          <a:xfrm>
            <a:off x="1186943" y="1905000"/>
            <a:ext cx="10536148" cy="4659389"/>
          </a:xfrm>
          <a:prstGeom prst="rect">
            <a:avLst/>
          </a:prstGeom>
        </p:spPr>
      </p:pic>
    </p:spTree>
    <p:extLst>
      <p:ext uri="{BB962C8B-B14F-4D97-AF65-F5344CB8AC3E}">
        <p14:creationId xmlns:p14="http://schemas.microsoft.com/office/powerpoint/2010/main" val="265733046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DATA DICTIONARY</a:t>
            </a:r>
            <a:endParaRPr lang="en-IN" dirty="0"/>
          </a:p>
        </p:txBody>
      </p:sp>
      <p:sp>
        <p:nvSpPr>
          <p:cNvPr id="3" name="Content Placeholder 2"/>
          <p:cNvSpPr>
            <a:spLocks noGrp="1"/>
          </p:cNvSpPr>
          <p:nvPr>
            <p:ph idx="1"/>
          </p:nvPr>
        </p:nvSpPr>
        <p:spPr/>
        <p:txBody>
          <a:bodyPr/>
          <a:lstStyle/>
          <a:p>
            <a:r>
              <a:rPr lang="en-GB" dirty="0" smtClean="0"/>
              <a:t>Login:-</a:t>
            </a:r>
          </a:p>
          <a:p>
            <a:endParaRPr lang="en-IN" dirty="0"/>
          </a:p>
        </p:txBody>
      </p:sp>
      <p:pic>
        <p:nvPicPr>
          <p:cNvPr id="4" name="Picture 3"/>
          <p:cNvPicPr/>
          <p:nvPr/>
        </p:nvPicPr>
        <p:blipFill>
          <a:blip r:embed="rId2"/>
          <a:stretch>
            <a:fillRect/>
          </a:stretch>
        </p:blipFill>
        <p:spPr>
          <a:xfrm>
            <a:off x="2589212" y="3252015"/>
            <a:ext cx="9450971" cy="1806018"/>
          </a:xfrm>
          <a:prstGeom prst="rect">
            <a:avLst/>
          </a:prstGeom>
        </p:spPr>
      </p:pic>
    </p:spTree>
    <p:extLst>
      <p:ext uri="{BB962C8B-B14F-4D97-AF65-F5344CB8AC3E}">
        <p14:creationId xmlns:p14="http://schemas.microsoft.com/office/powerpoint/2010/main" val="178877786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DATA DICTIONARY</a:t>
            </a:r>
            <a:endParaRPr lang="en-IN" dirty="0"/>
          </a:p>
        </p:txBody>
      </p:sp>
      <p:sp>
        <p:nvSpPr>
          <p:cNvPr id="3" name="Content Placeholder 2"/>
          <p:cNvSpPr>
            <a:spLocks noGrp="1"/>
          </p:cNvSpPr>
          <p:nvPr>
            <p:ph idx="1"/>
          </p:nvPr>
        </p:nvSpPr>
        <p:spPr/>
        <p:txBody>
          <a:bodyPr/>
          <a:lstStyle/>
          <a:p>
            <a:r>
              <a:rPr lang="en-GB" dirty="0" smtClean="0"/>
              <a:t>Service provider:- </a:t>
            </a:r>
          </a:p>
          <a:p>
            <a:endParaRPr lang="en-IN" dirty="0"/>
          </a:p>
        </p:txBody>
      </p:sp>
      <p:pic>
        <p:nvPicPr>
          <p:cNvPr id="5" name="Picture 4"/>
          <p:cNvPicPr/>
          <p:nvPr/>
        </p:nvPicPr>
        <p:blipFill>
          <a:blip r:embed="rId2"/>
          <a:stretch>
            <a:fillRect/>
          </a:stretch>
        </p:blipFill>
        <p:spPr>
          <a:xfrm>
            <a:off x="2653279" y="2505409"/>
            <a:ext cx="9459666" cy="4027196"/>
          </a:xfrm>
          <a:prstGeom prst="rect">
            <a:avLst/>
          </a:prstGeom>
        </p:spPr>
      </p:pic>
    </p:spTree>
    <p:extLst>
      <p:ext uri="{BB962C8B-B14F-4D97-AF65-F5344CB8AC3E}">
        <p14:creationId xmlns:p14="http://schemas.microsoft.com/office/powerpoint/2010/main" val="155246966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DATA DICTIONARY</a:t>
            </a:r>
            <a:endParaRPr lang="en-IN" dirty="0"/>
          </a:p>
        </p:txBody>
      </p:sp>
      <p:sp>
        <p:nvSpPr>
          <p:cNvPr id="3" name="Content Placeholder 2"/>
          <p:cNvSpPr>
            <a:spLocks noGrp="1"/>
          </p:cNvSpPr>
          <p:nvPr>
            <p:ph idx="1"/>
          </p:nvPr>
        </p:nvSpPr>
        <p:spPr/>
        <p:txBody>
          <a:bodyPr/>
          <a:lstStyle/>
          <a:p>
            <a:r>
              <a:rPr lang="en-GB" dirty="0" smtClean="0"/>
              <a:t>User:- </a:t>
            </a:r>
          </a:p>
          <a:p>
            <a:endParaRPr lang="en-IN" dirty="0"/>
          </a:p>
        </p:txBody>
      </p:sp>
      <p:pic>
        <p:nvPicPr>
          <p:cNvPr id="6" name="Picture 5"/>
          <p:cNvPicPr/>
          <p:nvPr/>
        </p:nvPicPr>
        <p:blipFill>
          <a:blip r:embed="rId2"/>
          <a:stretch>
            <a:fillRect/>
          </a:stretch>
        </p:blipFill>
        <p:spPr>
          <a:xfrm>
            <a:off x="2661516" y="2556955"/>
            <a:ext cx="9424872" cy="2163325"/>
          </a:xfrm>
          <a:prstGeom prst="rect">
            <a:avLst/>
          </a:prstGeom>
        </p:spPr>
      </p:pic>
    </p:spTree>
    <p:extLst>
      <p:ext uri="{BB962C8B-B14F-4D97-AF65-F5344CB8AC3E}">
        <p14:creationId xmlns:p14="http://schemas.microsoft.com/office/powerpoint/2010/main" val="130981289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DATA DICTIONARY</a:t>
            </a:r>
            <a:endParaRPr lang="en-IN" dirty="0"/>
          </a:p>
        </p:txBody>
      </p:sp>
      <p:sp>
        <p:nvSpPr>
          <p:cNvPr id="3" name="Content Placeholder 2"/>
          <p:cNvSpPr>
            <a:spLocks noGrp="1"/>
          </p:cNvSpPr>
          <p:nvPr>
            <p:ph idx="1"/>
          </p:nvPr>
        </p:nvSpPr>
        <p:spPr/>
        <p:txBody>
          <a:bodyPr/>
          <a:lstStyle/>
          <a:p>
            <a:r>
              <a:rPr lang="en-GB" dirty="0" smtClean="0"/>
              <a:t>Services:- </a:t>
            </a:r>
          </a:p>
          <a:p>
            <a:endParaRPr lang="en-IN" dirty="0"/>
          </a:p>
        </p:txBody>
      </p:sp>
      <p:pic>
        <p:nvPicPr>
          <p:cNvPr id="5" name="Picture 4"/>
          <p:cNvPicPr/>
          <p:nvPr/>
        </p:nvPicPr>
        <p:blipFill>
          <a:blip r:embed="rId2"/>
          <a:stretch>
            <a:fillRect/>
          </a:stretch>
        </p:blipFill>
        <p:spPr>
          <a:xfrm>
            <a:off x="2589212" y="2498776"/>
            <a:ext cx="9528647" cy="4023840"/>
          </a:xfrm>
          <a:prstGeom prst="rect">
            <a:avLst/>
          </a:prstGeom>
        </p:spPr>
      </p:pic>
    </p:spTree>
    <p:extLst>
      <p:ext uri="{BB962C8B-B14F-4D97-AF65-F5344CB8AC3E}">
        <p14:creationId xmlns:p14="http://schemas.microsoft.com/office/powerpoint/2010/main" val="26383896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INTRODUCTION</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Welcome today infinity where we are to serve you the most prominent professional services, these services are of your daily routine life. </a:t>
            </a:r>
            <a:endParaRPr lang="en-IN" dirty="0"/>
          </a:p>
          <a:p>
            <a:pPr marL="0" indent="0">
              <a:buNone/>
            </a:pPr>
            <a:r>
              <a:rPr lang="en-US" dirty="0"/>
              <a:t>Assume you have an important meeting with your boss in one hour, and you go to the bathroom to be fresh and what? </a:t>
            </a:r>
            <a:endParaRPr lang="en-IN" dirty="0"/>
          </a:p>
          <a:p>
            <a:pPr marL="0" indent="0">
              <a:buNone/>
            </a:pPr>
            <a:r>
              <a:rPr lang="en-US" dirty="0"/>
              <a:t>You got leakage in your tap, </a:t>
            </a:r>
            <a:r>
              <a:rPr lang="en-US" dirty="0" err="1"/>
              <a:t>ohh</a:t>
            </a:r>
            <a:r>
              <a:rPr lang="en-US" dirty="0"/>
              <a:t>! Now what to do this will be a great made as the meeting is very important if you don't know your boss will be angry over you and you can also lose your job but don't worry when you have Infinity services. </a:t>
            </a:r>
            <a:endParaRPr lang="en-IN" dirty="0"/>
          </a:p>
          <a:p>
            <a:pPr marL="0" indent="0">
              <a:buNone/>
            </a:pPr>
            <a:r>
              <a:rPr lang="en-US" dirty="0"/>
              <a:t>In this situation, you have just to go to the Infinity services portal and ask for the plumbing service and within a few minutes our service provider come to your location and check the situation and solve your problem so now you can go to the office within the time your boss will not angry you and make it to you so always remember what I will success person every person has Infinity service experience!! </a:t>
            </a:r>
            <a:endParaRPr lang="en-IN" dirty="0"/>
          </a:p>
          <a:p>
            <a:pPr marL="0" indent="0">
              <a:buNone/>
            </a:pPr>
            <a:r>
              <a:rPr lang="en-US" dirty="0"/>
              <a:t>Want to know more about Infinity services, so now go further in this documentation. </a:t>
            </a:r>
            <a:endParaRPr lang="en-IN" dirty="0"/>
          </a:p>
          <a:p>
            <a:pPr marL="0" indent="0">
              <a:buNone/>
            </a:pPr>
            <a:r>
              <a:rPr lang="en-US" dirty="0"/>
              <a:t>I must say you will have a very get fine with the knowledge about the services and how the Infinity services system work. </a:t>
            </a:r>
            <a:endParaRPr lang="en-IN" dirty="0"/>
          </a:p>
          <a:p>
            <a:pPr marL="0" indent="0">
              <a:buNone/>
            </a:pPr>
            <a:r>
              <a:rPr lang="en-US" dirty="0"/>
              <a:t>Ok, then it was just an introduction about the project system you can now plan over others' benefits and details about the project.</a:t>
            </a:r>
            <a:endParaRPr lang="en-IN" dirty="0"/>
          </a:p>
        </p:txBody>
      </p:sp>
    </p:spTree>
    <p:extLst>
      <p:ext uri="{BB962C8B-B14F-4D97-AF65-F5344CB8AC3E}">
        <p14:creationId xmlns:p14="http://schemas.microsoft.com/office/powerpoint/2010/main" val="436218759"/>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9671" y="2980132"/>
            <a:ext cx="8911687" cy="1280890"/>
          </a:xfrm>
        </p:spPr>
        <p:txBody>
          <a:bodyPr/>
          <a:lstStyle/>
          <a:p>
            <a:pPr algn="ctr"/>
            <a:r>
              <a:rPr lang="en-GB" dirty="0" smtClean="0"/>
              <a:t>SCREENSHOTS</a:t>
            </a:r>
            <a:endParaRPr lang="en-IN" dirty="0"/>
          </a:p>
        </p:txBody>
      </p:sp>
    </p:spTree>
    <p:extLst>
      <p:ext uri="{BB962C8B-B14F-4D97-AF65-F5344CB8AC3E}">
        <p14:creationId xmlns:p14="http://schemas.microsoft.com/office/powerpoint/2010/main" val="171809962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3029968830"/>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422"/>
          </a:xfrm>
          <a:prstGeom prst="rect">
            <a:avLst/>
          </a:prstGeom>
        </p:spPr>
      </p:pic>
    </p:spTree>
    <p:extLst>
      <p:ext uri="{BB962C8B-B14F-4D97-AF65-F5344CB8AC3E}">
        <p14:creationId xmlns:p14="http://schemas.microsoft.com/office/powerpoint/2010/main" val="3672167305"/>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035393823"/>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1"/>
            <a:ext cx="12192000" cy="6858001"/>
          </a:xfrm>
          <a:prstGeom prst="rect">
            <a:avLst/>
          </a:prstGeom>
        </p:spPr>
      </p:pic>
    </p:spTree>
    <p:extLst>
      <p:ext uri="{BB962C8B-B14F-4D97-AF65-F5344CB8AC3E}">
        <p14:creationId xmlns:p14="http://schemas.microsoft.com/office/powerpoint/2010/main" val="1518688579"/>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4159819398"/>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616183478"/>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383054280"/>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549376906"/>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239749852"/>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lue Simple Achievement Certificat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5141" y="630839"/>
            <a:ext cx="8051842" cy="56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371485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147133227"/>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705682441"/>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3032169703"/>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1"/>
            <a:ext cx="12192000" cy="6858001"/>
          </a:xfrm>
          <a:prstGeom prst="rect">
            <a:avLst/>
          </a:prstGeom>
        </p:spPr>
      </p:pic>
    </p:spTree>
    <p:extLst>
      <p:ext uri="{BB962C8B-B14F-4D97-AF65-F5344CB8AC3E}">
        <p14:creationId xmlns:p14="http://schemas.microsoft.com/office/powerpoint/2010/main" val="3805766100"/>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11870163"/>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149247950"/>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1"/>
            <a:ext cx="12192000" cy="6858001"/>
          </a:xfrm>
          <a:prstGeom prst="rect">
            <a:avLst/>
          </a:prstGeom>
        </p:spPr>
      </p:pic>
    </p:spTree>
    <p:extLst>
      <p:ext uri="{BB962C8B-B14F-4D97-AF65-F5344CB8AC3E}">
        <p14:creationId xmlns:p14="http://schemas.microsoft.com/office/powerpoint/2010/main" val="3788480233"/>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3559715364"/>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701562600"/>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435656198"/>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COMPANY PROFILE</a:t>
            </a:r>
            <a:endParaRPr lang="en-IN" dirty="0"/>
          </a:p>
        </p:txBody>
      </p:sp>
      <p:sp>
        <p:nvSpPr>
          <p:cNvPr id="3" name="Content Placeholder 2"/>
          <p:cNvSpPr>
            <a:spLocks noGrp="1"/>
          </p:cNvSpPr>
          <p:nvPr>
            <p:ph idx="1"/>
          </p:nvPr>
        </p:nvSpPr>
        <p:spPr/>
        <p:txBody>
          <a:bodyPr>
            <a:normAutofit/>
          </a:bodyPr>
          <a:lstStyle/>
          <a:p>
            <a:r>
              <a:rPr lang="en-US" dirty="0"/>
              <a:t>Here is our company profile in which will get to know about how our company structure follows and what are the objectives on which we working</a:t>
            </a:r>
            <a:r>
              <a:rPr lang="en-US" dirty="0" smtClean="0"/>
              <a:t>,</a:t>
            </a:r>
            <a:endParaRPr lang="en-IN" dirty="0"/>
          </a:p>
          <a:p>
            <a:r>
              <a:rPr lang="en-US" dirty="0"/>
              <a:t>History of the company - In the beginning, we were a service-based company and we used to develop software for small businesses but we got many queries from small service providers that we are running out of business and not able to go profitable so we thought about it and decided to develop a prototype where anyone as a user can book a service they need and service provider will get the respective orders as per his business type. We registered our startup in Spain Barcelona. Established in 2021 our startup has raised 200k dollars from investors in Pre Seed round. Our motive is to bridge the gap between a service provider and a consumer help user find good service and help the service provider by providing him orders on daily basis.</a:t>
            </a:r>
            <a:endParaRPr lang="en-IN" dirty="0"/>
          </a:p>
        </p:txBody>
      </p:sp>
    </p:spTree>
    <p:extLst>
      <p:ext uri="{BB962C8B-B14F-4D97-AF65-F5344CB8AC3E}">
        <p14:creationId xmlns:p14="http://schemas.microsoft.com/office/powerpoint/2010/main" val="35293891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171647126"/>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375341591"/>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0" y="-1"/>
            <a:ext cx="12192000" cy="6858001"/>
          </a:xfrm>
          <a:prstGeom prst="rect">
            <a:avLst/>
          </a:prstGeom>
        </p:spPr>
      </p:pic>
    </p:spTree>
    <p:extLst>
      <p:ext uri="{BB962C8B-B14F-4D97-AF65-F5344CB8AC3E}">
        <p14:creationId xmlns:p14="http://schemas.microsoft.com/office/powerpoint/2010/main" val="1589883757"/>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6140396"/>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00502601"/>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9268685"/>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54801294"/>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TEST PLAN</a:t>
            </a:r>
            <a:endParaRPr lang="en-IN" dirty="0"/>
          </a:p>
        </p:txBody>
      </p:sp>
      <p:sp>
        <p:nvSpPr>
          <p:cNvPr id="3" name="Content Placeholder 2"/>
          <p:cNvSpPr>
            <a:spLocks noGrp="1"/>
          </p:cNvSpPr>
          <p:nvPr>
            <p:ph idx="1"/>
          </p:nvPr>
        </p:nvSpPr>
        <p:spPr/>
        <p:txBody>
          <a:bodyPr>
            <a:normAutofit fontScale="85000" lnSpcReduction="10000"/>
          </a:bodyPr>
          <a:lstStyle/>
          <a:p>
            <a:r>
              <a:rPr lang="en-GB" dirty="0" smtClean="0"/>
              <a:t>1 Introduction:- </a:t>
            </a:r>
          </a:p>
          <a:p>
            <a:pPr marL="0" indent="0">
              <a:buNone/>
            </a:pPr>
            <a:r>
              <a:rPr lang="en-IN" dirty="0"/>
              <a:t>For our project , testing is not 100% exhausted as it is principle of software testing </a:t>
            </a:r>
            <a:r>
              <a:rPr lang="en-IN" dirty="0" smtClean="0"/>
              <a:t>.Our </a:t>
            </a:r>
            <a:r>
              <a:rPr lang="en-IN" dirty="0"/>
              <a:t>main focus would be on GUI Testing as our project is a web application where is users have highly interaction direct with website . In short , we prefer to functional testing rather than non-functional testing . testing be like load testing , compatibility testing and </a:t>
            </a:r>
            <a:r>
              <a:rPr lang="en-IN" dirty="0" err="1"/>
              <a:t>etc</a:t>
            </a:r>
            <a:r>
              <a:rPr lang="en-IN" dirty="0"/>
              <a:t> are exceptions in our scope of testing scenario .</a:t>
            </a:r>
          </a:p>
          <a:p>
            <a:r>
              <a:rPr lang="en-GB" dirty="0" smtClean="0"/>
              <a:t>1.1 Scope:- </a:t>
            </a:r>
          </a:p>
          <a:p>
            <a:pPr marL="0" indent="0">
              <a:buNone/>
            </a:pPr>
            <a:r>
              <a:rPr lang="en-GB" dirty="0" smtClean="0"/>
              <a:t>1.1.1 In Scope:- </a:t>
            </a:r>
          </a:p>
          <a:p>
            <a:pPr marL="0" indent="0">
              <a:buNone/>
            </a:pPr>
            <a:r>
              <a:rPr lang="en-IN" dirty="0" smtClean="0"/>
              <a:t>An </a:t>
            </a:r>
            <a:r>
              <a:rPr lang="en-IN" dirty="0"/>
              <a:t>in-scope for testing of AUT, is functional requirements validation and testing using white-box approach </a:t>
            </a:r>
            <a:r>
              <a:rPr lang="en-IN" dirty="0" smtClean="0"/>
              <a:t>.</a:t>
            </a:r>
          </a:p>
          <a:p>
            <a:pPr marL="0" indent="0">
              <a:buNone/>
            </a:pPr>
            <a:endParaRPr lang="en-IN" dirty="0" smtClean="0"/>
          </a:p>
          <a:p>
            <a:pPr marL="0" indent="0">
              <a:buNone/>
            </a:pPr>
            <a:r>
              <a:rPr lang="en-GB" dirty="0" smtClean="0"/>
              <a:t>1.1.2 Out of scope:-</a:t>
            </a:r>
          </a:p>
          <a:p>
            <a:pPr marL="0" indent="0">
              <a:buNone/>
            </a:pPr>
            <a:r>
              <a:rPr lang="en-IN" dirty="0"/>
              <a:t>Out Of Scope defines the features, non-functional requirements of the software that </a:t>
            </a:r>
            <a:r>
              <a:rPr lang="en-IN" b="1" dirty="0"/>
              <a:t>will NOT be</a:t>
            </a:r>
            <a:r>
              <a:rPr lang="en-IN" dirty="0"/>
              <a:t> tested</a:t>
            </a:r>
          </a:p>
          <a:p>
            <a:pPr marL="0" indent="0">
              <a:buNone/>
            </a:pPr>
            <a:endParaRPr lang="en-IN" dirty="0" smtClean="0"/>
          </a:p>
          <a:p>
            <a:endParaRPr lang="en-IN" dirty="0"/>
          </a:p>
        </p:txBody>
      </p:sp>
    </p:spTree>
    <p:extLst>
      <p:ext uri="{BB962C8B-B14F-4D97-AF65-F5344CB8AC3E}">
        <p14:creationId xmlns:p14="http://schemas.microsoft.com/office/powerpoint/2010/main" val="230762200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TEST PLAN</a:t>
            </a:r>
            <a:endParaRPr lang="en-IN" dirty="0"/>
          </a:p>
        </p:txBody>
      </p:sp>
      <p:sp>
        <p:nvSpPr>
          <p:cNvPr id="3" name="Content Placeholder 2"/>
          <p:cNvSpPr>
            <a:spLocks noGrp="1"/>
          </p:cNvSpPr>
          <p:nvPr>
            <p:ph idx="1"/>
          </p:nvPr>
        </p:nvSpPr>
        <p:spPr/>
        <p:txBody>
          <a:bodyPr/>
          <a:lstStyle/>
          <a:p>
            <a:r>
              <a:rPr lang="en-GB" dirty="0" smtClean="0"/>
              <a:t>1.2 Quality Objective:- </a:t>
            </a:r>
            <a:r>
              <a:rPr lang="en-IN" dirty="0"/>
              <a:t>Here make a mention of the overall </a:t>
            </a:r>
            <a:r>
              <a:rPr lang="en-IN" dirty="0" smtClean="0"/>
              <a:t>objective </a:t>
            </a:r>
            <a:r>
              <a:rPr lang="en-IN" dirty="0"/>
              <a:t>that you plan to </a:t>
            </a:r>
            <a:r>
              <a:rPr lang="en-IN" dirty="0" smtClean="0"/>
              <a:t>achieve without </a:t>
            </a:r>
            <a:r>
              <a:rPr lang="en-IN" dirty="0"/>
              <a:t>your </a:t>
            </a:r>
            <a:r>
              <a:rPr lang="en-IN" dirty="0" smtClean="0"/>
              <a:t>testing Some </a:t>
            </a:r>
            <a:r>
              <a:rPr lang="en-IN" dirty="0"/>
              <a:t>objectives of your testing project could </a:t>
            </a:r>
            <a:r>
              <a:rPr lang="en-IN" dirty="0" smtClean="0"/>
              <a:t>be</a:t>
            </a:r>
          </a:p>
          <a:p>
            <a:pPr marL="0" indent="0">
              <a:buNone/>
            </a:pPr>
            <a:endParaRPr lang="en-IN" dirty="0" smtClean="0"/>
          </a:p>
          <a:p>
            <a:pPr marL="0" lvl="0" indent="0">
              <a:buNone/>
            </a:pPr>
            <a:r>
              <a:rPr lang="en-IN" dirty="0" smtClean="0"/>
              <a:t>Ensure </a:t>
            </a:r>
            <a:r>
              <a:rPr lang="en-IN" dirty="0"/>
              <a:t>the Application Under Test conforms to functional and non-functional requirements</a:t>
            </a:r>
          </a:p>
          <a:p>
            <a:pPr marL="0" lvl="0" indent="0">
              <a:buNone/>
            </a:pPr>
            <a:r>
              <a:rPr lang="en-IN" dirty="0"/>
              <a:t>Ensure the AUT meets the quality specifications defined by the client</a:t>
            </a:r>
          </a:p>
          <a:p>
            <a:pPr marL="0" lvl="0" indent="0">
              <a:buNone/>
            </a:pPr>
            <a:r>
              <a:rPr lang="en-IN" dirty="0"/>
              <a:t>Bugs/issues are identified and fixed before go li</a:t>
            </a:r>
          </a:p>
          <a:p>
            <a:endParaRPr lang="en-IN" dirty="0"/>
          </a:p>
          <a:p>
            <a:endParaRPr lang="en-IN" dirty="0"/>
          </a:p>
        </p:txBody>
      </p:sp>
    </p:spTree>
    <p:extLst>
      <p:ext uri="{BB962C8B-B14F-4D97-AF65-F5344CB8AC3E}">
        <p14:creationId xmlns:p14="http://schemas.microsoft.com/office/powerpoint/2010/main" val="338824806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TEST PLAN</a:t>
            </a:r>
            <a:endParaRPr lang="en-IN" dirty="0"/>
          </a:p>
        </p:txBody>
      </p:sp>
      <p:sp>
        <p:nvSpPr>
          <p:cNvPr id="3" name="Content Placeholder 2"/>
          <p:cNvSpPr>
            <a:spLocks noGrp="1"/>
          </p:cNvSpPr>
          <p:nvPr>
            <p:ph idx="1"/>
          </p:nvPr>
        </p:nvSpPr>
        <p:spPr/>
        <p:txBody>
          <a:bodyPr/>
          <a:lstStyle/>
          <a:p>
            <a:r>
              <a:rPr lang="en-GB" dirty="0" smtClean="0"/>
              <a:t>1.3 Roles and responsibilities:-</a:t>
            </a:r>
          </a:p>
          <a:p>
            <a:pPr marL="0" indent="0">
              <a:buNone/>
            </a:pPr>
            <a:r>
              <a:rPr lang="en-IN" dirty="0"/>
              <a:t>Detail description of the Roles and responsibilities of different team members </a:t>
            </a:r>
            <a:r>
              <a:rPr lang="en-IN" dirty="0" smtClean="0"/>
              <a:t>like</a:t>
            </a:r>
            <a:endParaRPr lang="en-GB" dirty="0"/>
          </a:p>
          <a:p>
            <a:pPr marL="0" indent="0">
              <a:buNone/>
            </a:pPr>
            <a:r>
              <a:rPr lang="en-IN" dirty="0"/>
              <a:t>QA </a:t>
            </a:r>
            <a:r>
              <a:rPr lang="en-IN" dirty="0" smtClean="0"/>
              <a:t>Analyst , Developers</a:t>
            </a:r>
          </a:p>
          <a:p>
            <a:pPr marL="0" indent="0">
              <a:buNone/>
            </a:pPr>
            <a:endParaRPr lang="en-GB" dirty="0"/>
          </a:p>
          <a:p>
            <a:r>
              <a:rPr lang="en-GB" dirty="0" smtClean="0"/>
              <a:t>2 Test Methodology:- </a:t>
            </a:r>
          </a:p>
          <a:p>
            <a:r>
              <a:rPr lang="en-GB" dirty="0" smtClean="0"/>
              <a:t>2.1 Overview</a:t>
            </a:r>
          </a:p>
          <a:p>
            <a:pPr marL="0" indent="0">
              <a:buNone/>
            </a:pPr>
            <a:r>
              <a:rPr lang="en-GB" dirty="0" smtClean="0"/>
              <a:t>Waterfall model:-  </a:t>
            </a:r>
            <a:r>
              <a:rPr lang="en-IN" dirty="0" smtClean="0"/>
              <a:t>As </a:t>
            </a:r>
            <a:r>
              <a:rPr lang="en-IN" dirty="0"/>
              <a:t>this project is at an </a:t>
            </a:r>
            <a:r>
              <a:rPr lang="en-IN" dirty="0" smtClean="0"/>
              <a:t>academic </a:t>
            </a:r>
            <a:r>
              <a:rPr lang="en-IN" dirty="0"/>
              <a:t>level , rather making development more complex decided to go with traditional approach of Waterfall model . Where we first go through all the steps of </a:t>
            </a:r>
            <a:r>
              <a:rPr lang="en-IN" dirty="0" smtClean="0"/>
              <a:t>development from </a:t>
            </a:r>
            <a:r>
              <a:rPr lang="en-IN" dirty="0"/>
              <a:t>the methodology and now at testing </a:t>
            </a:r>
            <a:r>
              <a:rPr lang="en-IN" dirty="0" smtClean="0"/>
              <a:t>phases </a:t>
            </a:r>
            <a:r>
              <a:rPr lang="en-IN" dirty="0"/>
              <a:t>we are moving ahead .</a:t>
            </a:r>
          </a:p>
          <a:p>
            <a:pPr marL="0" indent="0">
              <a:buNone/>
            </a:pPr>
            <a:endParaRPr lang="en-IN" dirty="0"/>
          </a:p>
          <a:p>
            <a:endParaRPr lang="en-IN" dirty="0"/>
          </a:p>
        </p:txBody>
      </p:sp>
    </p:spTree>
    <p:extLst>
      <p:ext uri="{BB962C8B-B14F-4D97-AF65-F5344CB8AC3E}">
        <p14:creationId xmlns:p14="http://schemas.microsoft.com/office/powerpoint/2010/main" val="108797475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SCOPE OF SYSTEM</a:t>
            </a:r>
            <a:endParaRPr lang="en-IN" dirty="0"/>
          </a:p>
        </p:txBody>
      </p:sp>
      <p:sp>
        <p:nvSpPr>
          <p:cNvPr id="3" name="Content Placeholder 2"/>
          <p:cNvSpPr>
            <a:spLocks noGrp="1"/>
          </p:cNvSpPr>
          <p:nvPr>
            <p:ph idx="1"/>
          </p:nvPr>
        </p:nvSpPr>
        <p:spPr/>
        <p:txBody>
          <a:bodyPr>
            <a:normAutofit fontScale="70000" lnSpcReduction="20000"/>
          </a:bodyPr>
          <a:lstStyle/>
          <a:p>
            <a:r>
              <a:rPr lang="en-IN" b="1" u="sng" dirty="0"/>
              <a:t>SYSTEM - BOUNDARY</a:t>
            </a:r>
            <a:r>
              <a:rPr lang="en-IN" b="1" u="sng" dirty="0" smtClean="0"/>
              <a:t>:</a:t>
            </a:r>
            <a:r>
              <a:rPr lang="en-IN" dirty="0"/>
              <a:t> </a:t>
            </a:r>
          </a:p>
          <a:p>
            <a:pPr marL="0" indent="0">
              <a:buNone/>
            </a:pPr>
            <a:r>
              <a:rPr lang="en-IN" dirty="0"/>
              <a:t>Existing system facilities and to sustain the market with a system for a particular locality as if you are from a particular location, for example, you can say you are from Mumbai then it will be easy for you to operate our system as we provide specialized our system for only a particular location of the user who logs into our system</a:t>
            </a:r>
            <a:r>
              <a:rPr lang="en-IN" dirty="0" smtClean="0"/>
              <a:t>. </a:t>
            </a:r>
            <a:r>
              <a:rPr lang="en-IN" dirty="0"/>
              <a:t>           </a:t>
            </a:r>
            <a:endParaRPr lang="en-IN" dirty="0" smtClean="0"/>
          </a:p>
          <a:p>
            <a:pPr marL="0" indent="0">
              <a:buNone/>
            </a:pPr>
            <a:r>
              <a:rPr lang="en-IN" dirty="0" smtClean="0"/>
              <a:t> </a:t>
            </a:r>
            <a:r>
              <a:rPr lang="en-IN" dirty="0"/>
              <a:t>        </a:t>
            </a:r>
          </a:p>
          <a:p>
            <a:r>
              <a:rPr lang="en-IN" b="1" u="sng" dirty="0"/>
              <a:t>SYSTEM - END-USER</a:t>
            </a:r>
            <a:r>
              <a:rPr lang="en-IN" b="1" u="sng" dirty="0" smtClean="0"/>
              <a:t>:</a:t>
            </a:r>
            <a:endParaRPr lang="en-IN" dirty="0"/>
          </a:p>
          <a:p>
            <a:pPr marL="0" indent="0">
              <a:buNone/>
            </a:pPr>
            <a:r>
              <a:rPr lang="en-IN" dirty="0" smtClean="0"/>
              <a:t>The </a:t>
            </a:r>
            <a:r>
              <a:rPr lang="en-IN" dirty="0"/>
              <a:t>end-user of our application is a general public who won a service for their efficient work just like if you are a housewife or person come from out of town to the town which is not familiar with him so he can ask us where to go for the best hotel or if you are a person who needs a plumbing service you can contact us so in this scenario you can you state that our end-user is in a very large scale. It will be very beneficial for our service </a:t>
            </a:r>
            <a:r>
              <a:rPr lang="en-IN" dirty="0" smtClean="0"/>
              <a:t>company</a:t>
            </a:r>
          </a:p>
          <a:p>
            <a:pPr marL="0" indent="0">
              <a:buNone/>
            </a:pPr>
            <a:endParaRPr lang="en-IN" dirty="0"/>
          </a:p>
          <a:p>
            <a:r>
              <a:rPr lang="en-IN" b="1" u="sng" dirty="0"/>
              <a:t>HOW IS THIS BUILT</a:t>
            </a:r>
            <a:r>
              <a:rPr lang="en-IN" b="1" u="sng" dirty="0" smtClean="0"/>
              <a:t>?</a:t>
            </a:r>
            <a:endParaRPr lang="en-IN" dirty="0"/>
          </a:p>
          <a:p>
            <a:pPr marL="0" indent="0">
              <a:buNone/>
            </a:pPr>
            <a:r>
              <a:rPr lang="en-IN" dirty="0"/>
              <a:t>Please make sure to glance over the documentation, to get the answer of questions like how our system is built and what are the facilities and the services our system provide also you get to know about which study is done by us to deal with this awesome service application so let's go forward</a:t>
            </a:r>
          </a:p>
        </p:txBody>
      </p:sp>
    </p:spTree>
    <p:extLst>
      <p:ext uri="{BB962C8B-B14F-4D97-AF65-F5344CB8AC3E}">
        <p14:creationId xmlns:p14="http://schemas.microsoft.com/office/powerpoint/2010/main" val="34176633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TEST PLAN</a:t>
            </a:r>
            <a:endParaRPr lang="en-IN" dirty="0"/>
          </a:p>
        </p:txBody>
      </p:sp>
      <p:sp>
        <p:nvSpPr>
          <p:cNvPr id="3" name="Content Placeholder 2"/>
          <p:cNvSpPr>
            <a:spLocks noGrp="1"/>
          </p:cNvSpPr>
          <p:nvPr>
            <p:ph idx="1"/>
          </p:nvPr>
        </p:nvSpPr>
        <p:spPr/>
        <p:txBody>
          <a:bodyPr>
            <a:normAutofit fontScale="92500" lnSpcReduction="20000"/>
          </a:bodyPr>
          <a:lstStyle/>
          <a:p>
            <a:r>
              <a:rPr lang="en-GB" dirty="0" smtClean="0"/>
              <a:t>2.2 Test levels:- </a:t>
            </a:r>
            <a:r>
              <a:rPr lang="en-IN" dirty="0"/>
              <a:t> </a:t>
            </a:r>
            <a:endParaRPr lang="en-IN" dirty="0" smtClean="0"/>
          </a:p>
          <a:p>
            <a:endParaRPr lang="en-IN" dirty="0"/>
          </a:p>
          <a:p>
            <a:pPr marL="0" indent="0">
              <a:buNone/>
            </a:pPr>
            <a:r>
              <a:rPr lang="en-IN" b="1" dirty="0"/>
              <a:t>Test Levels define the Types of Testing to be executed on the Application Under Test (AUT</a:t>
            </a:r>
            <a:r>
              <a:rPr lang="en-IN" dirty="0"/>
              <a:t>). The Testing Levels primarily depends on the scope of the project, time and budget constraints.</a:t>
            </a:r>
          </a:p>
          <a:p>
            <a:pPr marL="0" indent="0">
              <a:buNone/>
            </a:pPr>
            <a:r>
              <a:rPr lang="en-IN" dirty="0"/>
              <a:t>Time Duration is about a week as per recommended by college for testing . and our budget over testing is with no-cost so we </a:t>
            </a:r>
            <a:r>
              <a:rPr lang="en-IN" dirty="0" smtClean="0"/>
              <a:t>preferred manual </a:t>
            </a:r>
            <a:r>
              <a:rPr lang="en-IN" dirty="0"/>
              <a:t>testing than using automated testing using </a:t>
            </a:r>
            <a:r>
              <a:rPr lang="en-IN" dirty="0" smtClean="0"/>
              <a:t>software </a:t>
            </a:r>
            <a:r>
              <a:rPr lang="en-IN" dirty="0"/>
              <a:t>like Selenium , Jira , Load </a:t>
            </a:r>
            <a:r>
              <a:rPr lang="en-IN" dirty="0" smtClean="0"/>
              <a:t>runner, </a:t>
            </a:r>
            <a:r>
              <a:rPr lang="en-IN" dirty="0" err="1"/>
              <a:t>etc</a:t>
            </a:r>
            <a:r>
              <a:rPr lang="en-IN" dirty="0"/>
              <a:t> . levels are as first of all to do GUI testing and </a:t>
            </a:r>
            <a:r>
              <a:rPr lang="en-IN" dirty="0" smtClean="0"/>
              <a:t>after then move </a:t>
            </a:r>
            <a:r>
              <a:rPr lang="en-IN" dirty="0"/>
              <a:t>to functional testing </a:t>
            </a:r>
            <a:r>
              <a:rPr lang="en-IN" dirty="0" smtClean="0"/>
              <a:t>.</a:t>
            </a:r>
          </a:p>
          <a:p>
            <a:pPr marL="0" indent="0">
              <a:buNone/>
            </a:pPr>
            <a:endParaRPr lang="en-GB" dirty="0"/>
          </a:p>
          <a:p>
            <a:r>
              <a:rPr lang="en-GB" dirty="0" smtClean="0"/>
              <a:t>Bug </a:t>
            </a:r>
            <a:r>
              <a:rPr lang="en-GB" dirty="0" err="1" smtClean="0"/>
              <a:t>Tria</a:t>
            </a:r>
            <a:r>
              <a:rPr lang="en-GB" dirty="0" smtClean="0"/>
              <a:t>:- </a:t>
            </a:r>
          </a:p>
          <a:p>
            <a:pPr marL="0" indent="0">
              <a:buNone/>
            </a:pPr>
            <a:r>
              <a:rPr lang="en-IN" dirty="0" smtClean="0"/>
              <a:t>To </a:t>
            </a:r>
            <a:r>
              <a:rPr lang="en-IN" dirty="0"/>
              <a:t>define the type of resolution for each bug</a:t>
            </a:r>
          </a:p>
          <a:p>
            <a:pPr marL="0" indent="0">
              <a:buNone/>
            </a:pPr>
            <a:r>
              <a:rPr lang="en-IN" dirty="0"/>
              <a:t>To prioritize bugs and determine a schedule for all </a:t>
            </a:r>
            <a:r>
              <a:rPr lang="en-IN" dirty="0" smtClean="0"/>
              <a:t>‘To </a:t>
            </a:r>
            <a:r>
              <a:rPr lang="en-IN" dirty="0"/>
              <a:t>Be Fixed Bugs’.</a:t>
            </a:r>
          </a:p>
          <a:p>
            <a:endParaRPr lang="en-IN" dirty="0"/>
          </a:p>
          <a:p>
            <a:endParaRPr lang="en-IN" dirty="0"/>
          </a:p>
        </p:txBody>
      </p:sp>
    </p:spTree>
    <p:extLst>
      <p:ext uri="{BB962C8B-B14F-4D97-AF65-F5344CB8AC3E}">
        <p14:creationId xmlns:p14="http://schemas.microsoft.com/office/powerpoint/2010/main" val="108604920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TEST PLAN</a:t>
            </a:r>
            <a:endParaRPr lang="en-IN" dirty="0"/>
          </a:p>
        </p:txBody>
      </p:sp>
      <p:sp>
        <p:nvSpPr>
          <p:cNvPr id="3" name="Content Placeholder 2"/>
          <p:cNvSpPr>
            <a:spLocks noGrp="1"/>
          </p:cNvSpPr>
          <p:nvPr>
            <p:ph idx="1"/>
          </p:nvPr>
        </p:nvSpPr>
        <p:spPr/>
        <p:txBody>
          <a:bodyPr/>
          <a:lstStyle/>
          <a:p>
            <a:r>
              <a:rPr lang="en-GB" dirty="0" smtClean="0"/>
              <a:t>2.4 Test </a:t>
            </a:r>
            <a:r>
              <a:rPr lang="en-IN" dirty="0"/>
              <a:t>c</a:t>
            </a:r>
            <a:r>
              <a:rPr lang="en-IN" dirty="0" smtClean="0"/>
              <a:t>ompleteness</a:t>
            </a:r>
          </a:p>
          <a:p>
            <a:pPr marL="0" indent="0">
              <a:buNone/>
            </a:pPr>
            <a:r>
              <a:rPr lang="en-IN" dirty="0" smtClean="0"/>
              <a:t>Here </a:t>
            </a:r>
            <a:r>
              <a:rPr lang="en-IN" dirty="0"/>
              <a:t>you define the </a:t>
            </a:r>
            <a:r>
              <a:rPr lang="en-IN" dirty="0" smtClean="0"/>
              <a:t>criteria </a:t>
            </a:r>
            <a:r>
              <a:rPr lang="en-IN" dirty="0"/>
              <a:t>that will deem your testing </a:t>
            </a:r>
            <a:r>
              <a:rPr lang="en-IN" dirty="0" smtClean="0"/>
              <a:t>complete. For </a:t>
            </a:r>
            <a:r>
              <a:rPr lang="en-IN" dirty="0"/>
              <a:t>instance, a few criteria to check Test Completeness would </a:t>
            </a:r>
            <a:r>
              <a:rPr lang="en-IN" dirty="0" smtClean="0"/>
              <a:t>be</a:t>
            </a:r>
          </a:p>
          <a:p>
            <a:pPr marL="0" indent="0">
              <a:buNone/>
            </a:pPr>
            <a:endParaRPr lang="en-GB" dirty="0" smtClean="0"/>
          </a:p>
          <a:p>
            <a:pPr marL="0" indent="0">
              <a:buNone/>
            </a:pPr>
            <a:r>
              <a:rPr lang="en-IN" dirty="0" smtClean="0"/>
              <a:t>100</a:t>
            </a:r>
            <a:r>
              <a:rPr lang="en-IN" dirty="0"/>
              <a:t>% test coverage</a:t>
            </a:r>
          </a:p>
          <a:p>
            <a:pPr marL="0" indent="0">
              <a:buNone/>
            </a:pPr>
            <a:r>
              <a:rPr lang="en-IN" dirty="0" smtClean="0"/>
              <a:t>All </a:t>
            </a:r>
            <a:r>
              <a:rPr lang="en-IN" dirty="0"/>
              <a:t>Manual Test cases executed</a:t>
            </a:r>
          </a:p>
          <a:p>
            <a:pPr marL="0" indent="0">
              <a:buNone/>
            </a:pPr>
            <a:r>
              <a:rPr lang="en-IN" dirty="0"/>
              <a:t>All open bugs are fixed or will be fixed in next </a:t>
            </a:r>
            <a:r>
              <a:rPr lang="en-IN" dirty="0" smtClean="0"/>
              <a:t>release</a:t>
            </a:r>
            <a:endParaRPr lang="en-IN" dirty="0"/>
          </a:p>
        </p:txBody>
      </p:sp>
    </p:spTree>
    <p:extLst>
      <p:ext uri="{BB962C8B-B14F-4D97-AF65-F5344CB8AC3E}">
        <p14:creationId xmlns:p14="http://schemas.microsoft.com/office/powerpoint/2010/main" val="2755519175"/>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TEST PLAN</a:t>
            </a:r>
            <a:endParaRPr lang="en-IN" dirty="0"/>
          </a:p>
        </p:txBody>
      </p:sp>
      <p:sp>
        <p:nvSpPr>
          <p:cNvPr id="3" name="Content Placeholder 2"/>
          <p:cNvSpPr>
            <a:spLocks noGrp="1"/>
          </p:cNvSpPr>
          <p:nvPr>
            <p:ph idx="1"/>
          </p:nvPr>
        </p:nvSpPr>
        <p:spPr/>
        <p:txBody>
          <a:bodyPr/>
          <a:lstStyle/>
          <a:p>
            <a:r>
              <a:rPr lang="en-GB" dirty="0" smtClean="0"/>
              <a:t>3 Test Deliverables:- </a:t>
            </a:r>
            <a:endParaRPr lang="en-IN" dirty="0"/>
          </a:p>
          <a:p>
            <a:pPr marL="0" indent="0">
              <a:buNone/>
            </a:pPr>
            <a:r>
              <a:rPr lang="en-IN" dirty="0" smtClean="0"/>
              <a:t>Here </a:t>
            </a:r>
            <a:r>
              <a:rPr lang="en-IN" dirty="0"/>
              <a:t>mention all the Test </a:t>
            </a:r>
            <a:r>
              <a:rPr lang="en-IN" dirty="0" err="1"/>
              <a:t>a</a:t>
            </a:r>
            <a:r>
              <a:rPr lang="en-IN" dirty="0" err="1" smtClean="0"/>
              <a:t>rtifacts</a:t>
            </a:r>
            <a:r>
              <a:rPr lang="en-IN" dirty="0" smtClean="0"/>
              <a:t> </a:t>
            </a:r>
            <a:r>
              <a:rPr lang="en-IN" dirty="0"/>
              <a:t>that will be delivered during different phases of the testing lifecycle</a:t>
            </a:r>
            <a:r>
              <a:rPr lang="en-IN" dirty="0" smtClean="0"/>
              <a:t>.</a:t>
            </a:r>
          </a:p>
          <a:p>
            <a:pPr marL="0" indent="0">
              <a:buNone/>
            </a:pPr>
            <a:endParaRPr lang="en-IN" dirty="0"/>
          </a:p>
          <a:p>
            <a:pPr marL="0" indent="0">
              <a:buNone/>
            </a:pPr>
            <a:r>
              <a:rPr lang="en-IN" dirty="0"/>
              <a:t>Test </a:t>
            </a:r>
            <a:r>
              <a:rPr lang="en-IN" dirty="0" smtClean="0"/>
              <a:t>Plan</a:t>
            </a:r>
          </a:p>
          <a:p>
            <a:pPr marL="0" indent="0">
              <a:buNone/>
            </a:pPr>
            <a:r>
              <a:rPr lang="en-IN" dirty="0"/>
              <a:t>Test Cases</a:t>
            </a:r>
          </a:p>
          <a:p>
            <a:pPr marL="0" lvl="0" indent="0">
              <a:buNone/>
            </a:pPr>
            <a:r>
              <a:rPr lang="en-IN" dirty="0"/>
              <a:t>Bug Reports</a:t>
            </a:r>
          </a:p>
          <a:p>
            <a:pPr marL="0" indent="0">
              <a:buNone/>
            </a:pPr>
            <a:r>
              <a:rPr lang="en-IN" dirty="0"/>
              <a:t>Customer Sign Off</a:t>
            </a:r>
          </a:p>
          <a:p>
            <a:endParaRPr lang="en-IN" dirty="0"/>
          </a:p>
        </p:txBody>
      </p:sp>
    </p:spTree>
    <p:extLst>
      <p:ext uri="{BB962C8B-B14F-4D97-AF65-F5344CB8AC3E}">
        <p14:creationId xmlns:p14="http://schemas.microsoft.com/office/powerpoint/2010/main" val="428596950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TEST PLAN</a:t>
            </a:r>
            <a:endParaRPr lang="en-IN" dirty="0"/>
          </a:p>
        </p:txBody>
      </p:sp>
      <p:sp>
        <p:nvSpPr>
          <p:cNvPr id="3" name="Content Placeholder 2"/>
          <p:cNvSpPr>
            <a:spLocks noGrp="1"/>
          </p:cNvSpPr>
          <p:nvPr>
            <p:ph idx="1"/>
          </p:nvPr>
        </p:nvSpPr>
        <p:spPr/>
        <p:txBody>
          <a:bodyPr>
            <a:normAutofit fontScale="92500" lnSpcReduction="20000"/>
          </a:bodyPr>
          <a:lstStyle/>
          <a:p>
            <a:r>
              <a:rPr lang="en-GB" dirty="0" smtClean="0"/>
              <a:t>4 Resource and environment needs</a:t>
            </a:r>
          </a:p>
          <a:p>
            <a:pPr marL="0" indent="0">
              <a:buNone/>
            </a:pPr>
            <a:r>
              <a:rPr lang="en-GB" dirty="0" smtClean="0"/>
              <a:t>4.1 Testing tools:-</a:t>
            </a:r>
          </a:p>
          <a:p>
            <a:pPr marL="0" indent="0">
              <a:buNone/>
            </a:pPr>
            <a:r>
              <a:rPr lang="en-IN" dirty="0"/>
              <a:t>No external tools are used as like Jira or selenium , test cases , bug reports are designed in MS Office 2007.</a:t>
            </a:r>
          </a:p>
          <a:p>
            <a:pPr marL="0" indent="0">
              <a:buNone/>
            </a:pPr>
            <a:endParaRPr lang="en-GB" dirty="0" smtClean="0"/>
          </a:p>
          <a:p>
            <a:pPr marL="0" indent="0">
              <a:buNone/>
            </a:pPr>
            <a:r>
              <a:rPr lang="en-GB" dirty="0" smtClean="0"/>
              <a:t>4.2 Test environment:- </a:t>
            </a:r>
          </a:p>
          <a:p>
            <a:pPr marL="0" indent="0">
              <a:buNone/>
            </a:pPr>
            <a:r>
              <a:rPr lang="en-IN" dirty="0"/>
              <a:t>It mentions the minimum hardware requirements that will be used to test the Application.</a:t>
            </a:r>
          </a:p>
          <a:p>
            <a:pPr marL="0" indent="0">
              <a:buNone/>
            </a:pPr>
            <a:r>
              <a:rPr lang="en-IN" dirty="0"/>
              <a:t>Following software’s are required in addition to client-specific software</a:t>
            </a:r>
            <a:r>
              <a:rPr lang="en-IN" dirty="0" smtClean="0"/>
              <a:t>.</a:t>
            </a:r>
          </a:p>
          <a:p>
            <a:pPr marL="0" indent="0">
              <a:buNone/>
            </a:pPr>
            <a:endParaRPr lang="en-GB" dirty="0"/>
          </a:p>
          <a:p>
            <a:pPr marL="0" indent="0">
              <a:buNone/>
            </a:pPr>
            <a:r>
              <a:rPr lang="en-IN" dirty="0"/>
              <a:t>Windows 8 and above</a:t>
            </a:r>
          </a:p>
          <a:p>
            <a:pPr marL="0" indent="0">
              <a:buNone/>
            </a:pPr>
            <a:r>
              <a:rPr lang="en-IN" dirty="0"/>
              <a:t>Office 2007</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05128267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TEST CASES</a:t>
            </a:r>
            <a:endParaRPr lang="en-IN" dirty="0"/>
          </a:p>
        </p:txBody>
      </p:sp>
      <p:pic>
        <p:nvPicPr>
          <p:cNvPr id="4" name="Picture 3" descr="Build 1-0 TestCases.png"/>
          <p:cNvPicPr/>
          <p:nvPr/>
        </p:nvPicPr>
        <p:blipFill>
          <a:blip r:embed="rId2"/>
          <a:stretch>
            <a:fillRect/>
          </a:stretch>
        </p:blipFill>
        <p:spPr>
          <a:xfrm>
            <a:off x="964521" y="1264555"/>
            <a:ext cx="11095673" cy="5421847"/>
          </a:xfrm>
          <a:prstGeom prst="rect">
            <a:avLst/>
          </a:prstGeom>
        </p:spPr>
      </p:pic>
    </p:spTree>
    <p:extLst>
      <p:ext uri="{BB962C8B-B14F-4D97-AF65-F5344CB8AC3E}">
        <p14:creationId xmlns:p14="http://schemas.microsoft.com/office/powerpoint/2010/main" val="148840258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all" dirty="0"/>
              <a:t>Conclusion and recommendations</a:t>
            </a:r>
            <a:endParaRPr lang="en-IN" dirty="0"/>
          </a:p>
        </p:txBody>
      </p:sp>
      <p:sp>
        <p:nvSpPr>
          <p:cNvPr id="3" name="Content Placeholder 2"/>
          <p:cNvSpPr>
            <a:spLocks noGrp="1"/>
          </p:cNvSpPr>
          <p:nvPr>
            <p:ph idx="1"/>
          </p:nvPr>
        </p:nvSpPr>
        <p:spPr/>
        <p:txBody>
          <a:bodyPr/>
          <a:lstStyle/>
          <a:p>
            <a:r>
              <a:rPr lang="en-IN" dirty="0"/>
              <a:t>In summary, the project works are relevant to the objectives set. The project is designed based on a preliminary study that had been carried on with NITL. Thus activities of developing the system which is planning and analysis are based on the result retrieved from the interview on observation. Not only that, as this would be the first computerized system that will be used by the small service providers, the functions only focused on solving the major problem which is not finding quality service at an aggressive price. The interface design is also categorized as user-friendly due to the lack of IT background of the service providers which means the system can be handled by people not even from an IT background. Due to time constraints, the developer can't implement many functions in the system, thus the developer has few future works suggestions for continuation.</a:t>
            </a:r>
          </a:p>
        </p:txBody>
      </p:sp>
    </p:spTree>
    <p:extLst>
      <p:ext uri="{BB962C8B-B14F-4D97-AF65-F5344CB8AC3E}">
        <p14:creationId xmlns:p14="http://schemas.microsoft.com/office/powerpoint/2010/main" val="40606549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all" dirty="0"/>
              <a:t>future scope</a:t>
            </a:r>
            <a:endParaRPr lang="en-IN" dirty="0"/>
          </a:p>
        </p:txBody>
      </p:sp>
      <p:sp>
        <p:nvSpPr>
          <p:cNvPr id="3" name="Content Placeholder 2"/>
          <p:cNvSpPr>
            <a:spLocks noGrp="1"/>
          </p:cNvSpPr>
          <p:nvPr>
            <p:ph idx="1"/>
          </p:nvPr>
        </p:nvSpPr>
        <p:spPr/>
        <p:txBody>
          <a:bodyPr/>
          <a:lstStyle/>
          <a:p>
            <a:pPr lvl="0"/>
            <a:r>
              <a:rPr lang="en-IN" dirty="0"/>
              <a:t>Location wise services.</a:t>
            </a:r>
          </a:p>
          <a:p>
            <a:pPr lvl="0"/>
            <a:r>
              <a:rPr lang="en-IN" dirty="0"/>
              <a:t>Payment gateway.</a:t>
            </a:r>
          </a:p>
          <a:p>
            <a:pPr lvl="0"/>
            <a:r>
              <a:rPr lang="en-IN" dirty="0"/>
              <a:t>Cloud services.</a:t>
            </a:r>
          </a:p>
          <a:p>
            <a:pPr lvl="0"/>
            <a:r>
              <a:rPr lang="en-IN" dirty="0"/>
              <a:t>UI/UX update as per feedback.</a:t>
            </a:r>
          </a:p>
          <a:p>
            <a:pPr lvl="0"/>
            <a:r>
              <a:rPr lang="en-IN" dirty="0"/>
              <a:t>Add more services for user.</a:t>
            </a:r>
          </a:p>
          <a:p>
            <a:pPr lvl="0"/>
            <a:r>
              <a:rPr lang="en-IN" dirty="0"/>
              <a:t>AL &amp; ML for service provider for getting the right data that in which location which service is needed.</a:t>
            </a:r>
          </a:p>
        </p:txBody>
      </p:sp>
    </p:spTree>
    <p:extLst>
      <p:ext uri="{BB962C8B-B14F-4D97-AF65-F5344CB8AC3E}">
        <p14:creationId xmlns:p14="http://schemas.microsoft.com/office/powerpoint/2010/main" val="122932352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all" dirty="0"/>
              <a:t>Bibliography</a:t>
            </a:r>
            <a:endParaRPr lang="en-IN" dirty="0"/>
          </a:p>
        </p:txBody>
      </p:sp>
      <p:sp>
        <p:nvSpPr>
          <p:cNvPr id="3" name="Content Placeholder 2"/>
          <p:cNvSpPr>
            <a:spLocks noGrp="1"/>
          </p:cNvSpPr>
          <p:nvPr>
            <p:ph idx="1"/>
          </p:nvPr>
        </p:nvSpPr>
        <p:spPr/>
        <p:txBody>
          <a:bodyPr/>
          <a:lstStyle/>
          <a:p>
            <a:pPr lvl="0"/>
            <a:r>
              <a:rPr lang="en-US" dirty="0"/>
              <a:t>Web Development – Andy </a:t>
            </a:r>
            <a:r>
              <a:rPr lang="en-US" dirty="0" err="1" smtClean="0"/>
              <a:t>Vickler</a:t>
            </a:r>
            <a:endParaRPr lang="en-US" dirty="0" smtClean="0"/>
          </a:p>
          <a:p>
            <a:r>
              <a:rPr lang="en-US" dirty="0" err="1"/>
              <a:t>Php</a:t>
            </a:r>
            <a:r>
              <a:rPr lang="en-US" dirty="0"/>
              <a:t> &amp; MySQL: Server side web development – Jon </a:t>
            </a:r>
            <a:r>
              <a:rPr lang="en-US" dirty="0" err="1"/>
              <a:t>Duckett</a:t>
            </a:r>
            <a:endParaRPr lang="en-IN" dirty="0"/>
          </a:p>
          <a:p>
            <a:pPr lvl="0"/>
            <a:endParaRPr lang="en-IN" dirty="0"/>
          </a:p>
        </p:txBody>
      </p:sp>
    </p:spTree>
    <p:extLst>
      <p:ext uri="{BB962C8B-B14F-4D97-AF65-F5344CB8AC3E}">
        <p14:creationId xmlns:p14="http://schemas.microsoft.com/office/powerpoint/2010/main" val="32518909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all" dirty="0"/>
              <a:t>references</a:t>
            </a:r>
            <a:endParaRPr lang="en-IN" dirty="0"/>
          </a:p>
        </p:txBody>
      </p:sp>
      <p:sp>
        <p:nvSpPr>
          <p:cNvPr id="3" name="Content Placeholder 2"/>
          <p:cNvSpPr>
            <a:spLocks noGrp="1"/>
          </p:cNvSpPr>
          <p:nvPr>
            <p:ph idx="1"/>
          </p:nvPr>
        </p:nvSpPr>
        <p:spPr/>
        <p:txBody>
          <a:bodyPr/>
          <a:lstStyle/>
          <a:p>
            <a:pPr lvl="0"/>
            <a:r>
              <a:rPr lang="en-US" dirty="0"/>
              <a:t>Web security study: </a:t>
            </a:r>
            <a:r>
              <a:rPr lang="en-US" u="sng" dirty="0">
                <a:hlinkClick r:id="rId2"/>
              </a:rPr>
              <a:t>https://</a:t>
            </a:r>
            <a:r>
              <a:rPr lang="en-US" u="sng" dirty="0" smtClean="0">
                <a:hlinkClick r:id="rId2"/>
              </a:rPr>
              <a:t>github.com/topics/session-hijacking</a:t>
            </a:r>
            <a:endParaRPr lang="en-US" u="sng" dirty="0" smtClean="0"/>
          </a:p>
          <a:p>
            <a:r>
              <a:rPr lang="en-US" dirty="0"/>
              <a:t>PHP study: </a:t>
            </a:r>
            <a:r>
              <a:rPr lang="en-US" u="sng" dirty="0">
                <a:hlinkClick r:id="rId3"/>
              </a:rPr>
              <a:t>https://</a:t>
            </a:r>
            <a:r>
              <a:rPr lang="en-US" u="sng" dirty="0" smtClean="0">
                <a:hlinkClick r:id="rId3"/>
              </a:rPr>
              <a:t>www.youtube.com/c/CodeWithHarry/videos</a:t>
            </a:r>
            <a:endParaRPr lang="en-IN" dirty="0"/>
          </a:p>
        </p:txBody>
      </p:sp>
    </p:spTree>
    <p:extLst>
      <p:ext uri="{BB962C8B-B14F-4D97-AF65-F5344CB8AC3E}">
        <p14:creationId xmlns:p14="http://schemas.microsoft.com/office/powerpoint/2010/main" val="266301295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3667" y="1410729"/>
            <a:ext cx="8915399" cy="2262781"/>
          </a:xfrm>
        </p:spPr>
        <p:txBody>
          <a:bodyPr/>
          <a:lstStyle/>
          <a:p>
            <a:pPr algn="ctr"/>
            <a:r>
              <a:rPr lang="en-GB" dirty="0" smtClean="0"/>
              <a:t>Thank you</a:t>
            </a:r>
            <a:endParaRPr lang="en-IN" dirty="0"/>
          </a:p>
        </p:txBody>
      </p:sp>
    </p:spTree>
    <p:extLst>
      <p:ext uri="{BB962C8B-B14F-4D97-AF65-F5344CB8AC3E}">
        <p14:creationId xmlns:p14="http://schemas.microsoft.com/office/powerpoint/2010/main" val="721978312"/>
      </p:ext>
    </p:extLst>
  </p:cSld>
  <p:clrMapOvr>
    <a:masterClrMapping/>
  </p:clrMapOvr>
  <mc:AlternateContent xmlns:mc="http://schemas.openxmlformats.org/markup-compatibility/2006">
    <mc:Choice xmlns:p14="http://schemas.microsoft.com/office/powerpoint/2010/main" Requires="p14">
      <p:transition spd="slow" p14:dur="325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NEED AND EXISTING SYSTEM</a:t>
            </a:r>
            <a:endParaRPr lang="en-IN" dirty="0"/>
          </a:p>
        </p:txBody>
      </p:sp>
      <p:sp>
        <p:nvSpPr>
          <p:cNvPr id="3" name="Content Placeholder 2"/>
          <p:cNvSpPr>
            <a:spLocks noGrp="1"/>
          </p:cNvSpPr>
          <p:nvPr>
            <p:ph idx="1"/>
          </p:nvPr>
        </p:nvSpPr>
        <p:spPr/>
        <p:txBody>
          <a:bodyPr>
            <a:normAutofit fontScale="85000" lnSpcReduction="10000"/>
          </a:bodyPr>
          <a:lstStyle/>
          <a:p>
            <a:r>
              <a:rPr lang="en-IN" b="1" u="sng" dirty="0"/>
              <a:t>EXISTING SYSTEM</a:t>
            </a:r>
            <a:r>
              <a:rPr lang="en-IN" b="1" u="sng" dirty="0" smtClean="0"/>
              <a:t>:</a:t>
            </a:r>
          </a:p>
          <a:p>
            <a:pPr marL="0" indent="0">
              <a:buNone/>
            </a:pPr>
            <a:endParaRPr lang="en-IN" dirty="0"/>
          </a:p>
          <a:p>
            <a:pPr marL="0" indent="0">
              <a:buNone/>
            </a:pPr>
            <a:r>
              <a:rPr lang="en-IN" dirty="0"/>
              <a:t>Until now if we have any miscellaneous work of our home E.g. Plumbing, Painting, </a:t>
            </a:r>
            <a:r>
              <a:rPr lang="en-IN" dirty="0" err="1"/>
              <a:t>etc</a:t>
            </a:r>
            <a:r>
              <a:rPr lang="en-IN" dirty="0"/>
              <a:t> was done by the owner of the house himself or we used to call a person to do the work but most the people are busy in their office work and tend to have less time to monitor the service provider's work time to time and to keep a watch on his progress and charges of the service provider are high sometimes and as we know most of the people can't afford that</a:t>
            </a:r>
            <a:r>
              <a:rPr lang="en-IN" dirty="0" smtClean="0"/>
              <a:t>.</a:t>
            </a:r>
          </a:p>
          <a:p>
            <a:pPr marL="0" indent="0">
              <a:buNone/>
            </a:pPr>
            <a:endParaRPr lang="en-IN" dirty="0"/>
          </a:p>
          <a:p>
            <a:r>
              <a:rPr lang="en-IN" b="1" u="sng" dirty="0"/>
              <a:t>NEED</a:t>
            </a:r>
            <a:r>
              <a:rPr lang="en-IN" b="1" u="sng" dirty="0" smtClean="0"/>
              <a:t>:</a:t>
            </a:r>
          </a:p>
          <a:p>
            <a:pPr marL="0" indent="0">
              <a:buNone/>
            </a:pPr>
            <a:endParaRPr lang="en-IN" dirty="0"/>
          </a:p>
          <a:p>
            <a:pPr marL="0" indent="0">
              <a:buNone/>
            </a:pPr>
            <a:r>
              <a:rPr lang="en-IN" dirty="0"/>
              <a:t>We need to fill this gap between user and service provider. We need some kind of place where users can book any service and get good quality service and assurance that if you have booked your service from this place you don't need to worry about quality and money all that will be solved by us.</a:t>
            </a:r>
          </a:p>
        </p:txBody>
      </p:sp>
    </p:spTree>
    <p:extLst>
      <p:ext uri="{BB962C8B-B14F-4D97-AF65-F5344CB8AC3E}">
        <p14:creationId xmlns:p14="http://schemas.microsoft.com/office/powerpoint/2010/main" val="14817900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PROPOSED SYSTEM</a:t>
            </a:r>
            <a:endParaRPr lang="en-IN" dirty="0"/>
          </a:p>
        </p:txBody>
      </p:sp>
      <p:sp>
        <p:nvSpPr>
          <p:cNvPr id="3" name="Content Placeholder 2"/>
          <p:cNvSpPr>
            <a:spLocks noGrp="1"/>
          </p:cNvSpPr>
          <p:nvPr>
            <p:ph idx="1"/>
          </p:nvPr>
        </p:nvSpPr>
        <p:spPr/>
        <p:txBody>
          <a:bodyPr>
            <a:normAutofit fontScale="92500" lnSpcReduction="10000"/>
          </a:bodyPr>
          <a:lstStyle/>
          <a:p>
            <a:r>
              <a:rPr lang="en-IN" u="sng" dirty="0"/>
              <a:t>FOR WHO DID THE SYSTEM DESIGNED? </a:t>
            </a:r>
            <a:r>
              <a:rPr lang="en-IN" u="sng" dirty="0" smtClean="0"/>
              <a:t>:</a:t>
            </a:r>
          </a:p>
          <a:p>
            <a:pPr marL="0" indent="0">
              <a:buNone/>
            </a:pPr>
            <a:endParaRPr lang="en-IN" dirty="0"/>
          </a:p>
          <a:p>
            <a:pPr marL="0" indent="0">
              <a:buNone/>
            </a:pPr>
            <a:r>
              <a:rPr lang="en-IN" dirty="0"/>
              <a:t>As Mentioned Already to the System – End User Before, This Is Just To Emphasize It More Clearly, </a:t>
            </a:r>
          </a:p>
          <a:p>
            <a:pPr marL="0" indent="0">
              <a:buNone/>
            </a:pPr>
            <a:r>
              <a:rPr lang="en-IN" dirty="0"/>
              <a:t>Our application mostly targets the two different criteria of society. </a:t>
            </a:r>
          </a:p>
          <a:p>
            <a:pPr marL="0" indent="0">
              <a:buNone/>
            </a:pPr>
            <a:r>
              <a:rPr lang="en-IN" dirty="0"/>
              <a:t>Explaining in detail the first one is the service finder who wants or who is in the search of professional service and the other criteria is of the professional service providers who are mostly distributed or spread over the locality in a different location.  </a:t>
            </a:r>
          </a:p>
          <a:p>
            <a:pPr marL="0" indent="0">
              <a:buNone/>
            </a:pPr>
            <a:r>
              <a:rPr lang="en-IN" dirty="0"/>
              <a:t>This makes what the criteria to come into one platform and access Each Other services </a:t>
            </a:r>
          </a:p>
          <a:p>
            <a:pPr marL="0" indent="0">
              <a:buNone/>
            </a:pPr>
            <a:r>
              <a:rPr lang="en-IN" dirty="0"/>
              <a:t>To clarify this let's take an example, if you are a car manufacturer and you are factory is on strike now what you will do you go to our portal and access the service of skilled professional workers it just like outsourcing </a:t>
            </a:r>
          </a:p>
        </p:txBody>
      </p:sp>
    </p:spTree>
    <p:extLst>
      <p:ext uri="{BB962C8B-B14F-4D97-AF65-F5344CB8AC3E}">
        <p14:creationId xmlns:p14="http://schemas.microsoft.com/office/powerpoint/2010/main" val="11278057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PROPOSED SYSTEM</a:t>
            </a:r>
            <a:endParaRPr lang="en-IN" dirty="0"/>
          </a:p>
        </p:txBody>
      </p:sp>
      <p:sp>
        <p:nvSpPr>
          <p:cNvPr id="3" name="Content Placeholder 2"/>
          <p:cNvSpPr>
            <a:spLocks noGrp="1"/>
          </p:cNvSpPr>
          <p:nvPr>
            <p:ph idx="1"/>
          </p:nvPr>
        </p:nvSpPr>
        <p:spPr/>
        <p:txBody>
          <a:bodyPr>
            <a:normAutofit fontScale="92500" lnSpcReduction="10000"/>
          </a:bodyPr>
          <a:lstStyle/>
          <a:p>
            <a:r>
              <a:rPr lang="en-IN" u="sng" dirty="0"/>
              <a:t>HOW THIS SYSTEM WORKS? </a:t>
            </a:r>
            <a:r>
              <a:rPr lang="en-IN" u="sng" dirty="0" smtClean="0"/>
              <a:t>:</a:t>
            </a:r>
            <a:endParaRPr lang="en-IN" dirty="0"/>
          </a:p>
          <a:p>
            <a:pPr marL="0" indent="0">
              <a:buNone/>
            </a:pPr>
            <a:endParaRPr lang="en-IN" dirty="0"/>
          </a:p>
          <a:p>
            <a:pPr marL="0" indent="0">
              <a:buNone/>
            </a:pPr>
            <a:r>
              <a:rPr lang="en-IN" dirty="0"/>
              <a:t>This application works on three categories of users:</a:t>
            </a:r>
          </a:p>
          <a:p>
            <a:pPr marL="0" lvl="0" indent="0">
              <a:buNone/>
            </a:pPr>
            <a:r>
              <a:rPr lang="en-IN" dirty="0"/>
              <a:t>The user who want the service will come to us and request for service after the acceptance from the service provider he can access the service within a few minutes</a:t>
            </a:r>
          </a:p>
          <a:p>
            <a:pPr marL="0" lvl="0" indent="0">
              <a:buNone/>
            </a:pPr>
            <a:r>
              <a:rPr lang="en-IN" dirty="0"/>
              <a:t>The service provider gets the facility of platform for his service he can manage his profile and accept this request from the service consumer he has an opportunity to make or to build communication for the consumer with chat or direct contact.</a:t>
            </a:r>
          </a:p>
          <a:p>
            <a:pPr marL="0" lvl="0" indent="0">
              <a:buNone/>
            </a:pPr>
            <a:r>
              <a:rPr lang="en-IN" dirty="0"/>
              <a:t>And admin panel will help the admin to optimize the application and also give them information about the services provided by the service provider and the user access to which type of case services on particular date or time and how much the service provider recharge if it is not in the objective defined by the admin he can alter it by its own </a:t>
            </a:r>
          </a:p>
        </p:txBody>
      </p:sp>
    </p:spTree>
    <p:extLst>
      <p:ext uri="{BB962C8B-B14F-4D97-AF65-F5344CB8AC3E}">
        <p14:creationId xmlns:p14="http://schemas.microsoft.com/office/powerpoint/2010/main" val="17412651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is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82</TotalTime>
  <Words>2487</Words>
  <Application>Microsoft Office PowerPoint</Application>
  <PresentationFormat>Widescreen</PresentationFormat>
  <Paragraphs>179</Paragraphs>
  <Slides>69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69</vt:i4>
      </vt:variant>
    </vt:vector>
  </HeadingPairs>
  <TitlesOfParts>
    <vt:vector size="72" baseType="lpstr">
      <vt:lpstr>Arial</vt:lpstr>
      <vt:lpstr>Wingdings 3</vt:lpstr>
      <vt:lpstr>Wisp</vt:lpstr>
      <vt:lpstr>Infinity Services</vt:lpstr>
      <vt:lpstr>INDEX</vt:lpstr>
      <vt:lpstr>INTRODUCTION</vt:lpstr>
      <vt:lpstr>PowerPoint Presentation</vt:lpstr>
      <vt:lpstr>COMPANY PROFILE</vt:lpstr>
      <vt:lpstr>SCOPE OF SYSTEM</vt:lpstr>
      <vt:lpstr>NEED AND EXISTING SYSTEM</vt:lpstr>
      <vt:lpstr>PROPOSED SYSTEM</vt:lpstr>
      <vt:lpstr>PROPOSED SYSTEM</vt:lpstr>
      <vt:lpstr>FEASIBILITY STUDY</vt:lpstr>
      <vt:lpstr>FEASIBILITY STUDY</vt:lpstr>
      <vt:lpstr>FACT FINDING TECHNIQUE</vt:lpstr>
      <vt:lpstr>SOFTWARE AND HARDWARE REQUIREMENT</vt:lpstr>
      <vt:lpstr>ERD</vt:lpstr>
      <vt:lpstr>DFD LEVEL - 0</vt:lpstr>
      <vt:lpstr>DFD LEVEL - 1</vt:lpstr>
      <vt:lpstr>DFD LEVEL - 2</vt:lpstr>
      <vt:lpstr>UML CLASS DIAGRAM</vt:lpstr>
      <vt:lpstr>UML OBJECT DIAGRAM</vt:lpstr>
      <vt:lpstr>UML USE CASE DIAGRAM</vt:lpstr>
      <vt:lpstr>UML SEQUENCE DIAGRAM</vt:lpstr>
      <vt:lpstr>UML ACTIVITY DIAGRAM</vt:lpstr>
      <vt:lpstr>UML STATE CHART DIAGRAM</vt:lpstr>
      <vt:lpstr>UML COMPONENTS DIAGRAM</vt:lpstr>
      <vt:lpstr>UML COLLABORATION DIAGRAM</vt:lpstr>
      <vt:lpstr>DATA DICTIONARY</vt:lpstr>
      <vt:lpstr>DATA DICTIONARY</vt:lpstr>
      <vt:lpstr>DATA DICTIONARY</vt:lpstr>
      <vt:lpstr>DATA DICTIONARY</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PLAN</vt:lpstr>
      <vt:lpstr>TEST PLAN</vt:lpstr>
      <vt:lpstr>TEST PLAN</vt:lpstr>
      <vt:lpstr>TEST PLAN</vt:lpstr>
      <vt:lpstr>TEST PLAN</vt:lpstr>
      <vt:lpstr>TEST PLAN</vt:lpstr>
      <vt:lpstr>TEST PLAN</vt:lpstr>
      <vt:lpstr>TEST CASES</vt:lpstr>
      <vt:lpstr>Conclusion and recommendations</vt:lpstr>
      <vt:lpstr>future scope</vt:lpstr>
      <vt:lpstr>Bibliography</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Infinity Services</dc:title>
  <dc:creator>Kushal Gohil</dc:creator>
  <cp:lastModifiedBy>Kushal Gohil</cp:lastModifiedBy>
  <cp:revision>114</cp:revision>
  <dcterms:created xsi:type="dcterms:W3CDTF">2022-05-22T17:13:49Z</dcterms:created>
  <dcterms:modified xsi:type="dcterms:W3CDTF">2022-05-22T18:36:05Z</dcterms:modified>
</cp:coreProperties>
</file>